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Lst>
  <p:notesMasterIdLst>
    <p:notesMasterId r:id="rId10"/>
  </p:notesMasterIdLst>
  <p:sldSz cx="14630400" cy="8229600"/>
  <p:notesSz cx="8229600" cy="14630400"/>
  <p:embeddedFontLst>
    <p:embeddedFont>
      <p:font typeface="Syne Extra Bold"/>
      <p:regular r:id="rId15"/>
    </p:embeddedFont>
    <p:embeddedFont>
      <p:font typeface="Syne"/>
      <p:regular r:id="rId16"/>
    </p:embeddedFont>
    <p:embeddedFont>
      <p:font typeface="Syne"/>
      <p:regular r:id="rId17"/>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5" Type="http://schemas.openxmlformats.org/officeDocument/2006/relationships/font" Target="fonts/font1.fntdata"/><Relationship Id="rId16" Type="http://schemas.openxmlformats.org/officeDocument/2006/relationships/font" Target="fonts/font2.fntdata"/><Relationship Id="rId17" Type="http://schemas.openxmlformats.org/officeDocument/2006/relationships/font" Target="fonts/font3.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2-1.png"/><Relationship Id="rId2" Type="http://schemas.openxmlformats.org/officeDocument/2006/relationships/image" Target="../media/image-1002-2.png"/><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3-1.png"/><Relationship Id="rId2" Type="http://schemas.openxmlformats.org/officeDocument/2006/relationships/image" Target="../media/image-1003-2.png"/><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4-1.png"/><Relationship Id="rId2" Type="http://schemas.openxmlformats.org/officeDocument/2006/relationships/image" Target="../media/image-1004-2.png"/><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5-1.png"/><Relationship Id="rId2" Type="http://schemas.openxmlformats.org/officeDocument/2006/relationships/image" Target="../media/image-1005-2.png"/><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6-1.png"/><Relationship Id="rId2" Type="http://schemas.openxmlformats.org/officeDocument/2006/relationships/image" Target="../media/image-1006-2.pn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7-1.png"/><Relationship Id="rId2" Type="http://schemas.openxmlformats.org/officeDocument/2006/relationships/image" Target="../media/image-1007-2.pn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8-1.png"/><Relationship Id="rId2" Type="http://schemas.openxmlformats.org/officeDocument/2006/relationships/image" Target="../media/image-1008-2.png"/><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9-1.png"/><Relationship Id="rId2" Type="http://schemas.openxmlformats.org/officeDocument/2006/relationships/image" Target="../media/image-1009-2.pn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slideLayout" Target="../slideLayouts/slideLayout3.xml"/><Relationship Id="rId6"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slideLayout" Target="../slideLayouts/slideLayout5.xml"/><Relationship Id="rId5"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slideLayout" Target="../slideLayouts/slideLayout8.xml"/><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3045976"/>
            <a:ext cx="6200537" cy="708779"/>
          </a:xfrm>
          <a:prstGeom prst="rect">
            <a:avLst/>
          </a:prstGeom>
          <a:noFill/>
          <a:ln/>
        </p:spPr>
        <p:txBody>
          <a:bodyPr wrap="none" lIns="0" tIns="0" rIns="0" bIns="0" rtlCol="0" anchor="t"/>
          <a:lstStyle/>
          <a:p>
            <a:pPr algn="l" indent="0" marL="0">
              <a:lnSpc>
                <a:spcPts val="5550"/>
              </a:lnSpc>
              <a:buNone/>
            </a:pPr>
            <a:r>
              <a:rPr lang="en-US" sz="4450" b="1" dirty="0">
                <a:solidFill>
                  <a:srgbClr val="F0F4F1"/>
                </a:solidFill>
                <a:latin typeface="Syne Extra Bold" pitchFamily="34" charset="0"/>
                <a:ea typeface="Syne Extra Bold" pitchFamily="34" charset="-122"/>
                <a:cs typeface="Syne Extra Bold" pitchFamily="34" charset="-120"/>
              </a:rPr>
              <a:t>मनोविज्ञान में मनोवृति के घटक</a:t>
            </a:r>
            <a:endParaRPr lang="en-US" sz="4450" dirty="0"/>
          </a:p>
        </p:txBody>
      </p:sp>
      <p:sp>
        <p:nvSpPr>
          <p:cNvPr id="4" name="Text 1"/>
          <p:cNvSpPr/>
          <p:nvPr/>
        </p:nvSpPr>
        <p:spPr>
          <a:xfrm>
            <a:off x="6280190" y="4094917"/>
            <a:ext cx="7556421" cy="1088708"/>
          </a:xfrm>
          <a:prstGeom prst="rect">
            <a:avLst/>
          </a:prstGeom>
          <a:noFill/>
          <a:ln/>
        </p:spPr>
        <p:txBody>
          <a:bodyPr wrap="square" lIns="0" tIns="0" rIns="0" bIns="0" rtlCol="0" anchor="t"/>
          <a:lstStyle/>
          <a:p>
            <a:pPr algn="l" indent="0" marL="0">
              <a:lnSpc>
                <a:spcPts val="2850"/>
              </a:lnSpc>
              <a:buNone/>
            </a:pPr>
            <a:r>
              <a:rPr lang="en-US" sz="1750" dirty="0">
                <a:solidFill>
                  <a:srgbClr val="D7E5D8"/>
                </a:solidFill>
                <a:latin typeface="Syne" pitchFamily="34" charset="0"/>
                <a:ea typeface="Syne" pitchFamily="34" charset="-122"/>
                <a:cs typeface="Syne" pitchFamily="34" charset="-120"/>
              </a:rPr>
              <a:t>मनोवृति व्यक्ति के मानसिक और व्यवहारिक गुणों का समूह है, जबकि मनोविज्ञान मानसिक प्रक्रियाओं और व्यवहार का वैज्ञानिक अध्ययन है। इस प्रस्तुति का उद्देश्य मनोवृति के प्रमुख घटकों को समझना है।</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911900"/>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F0F4F1"/>
                </a:solidFill>
                <a:latin typeface="Syne Extra Bold" pitchFamily="34" charset="0"/>
                <a:ea typeface="Syne Extra Bold" pitchFamily="34" charset="-122"/>
                <a:cs typeface="Syne Extra Bold" pitchFamily="34" charset="-120"/>
              </a:rPr>
              <a:t>मनोवृति क्या है?</a:t>
            </a:r>
            <a:endParaRPr lang="en-US" sz="4450" dirty="0"/>
          </a:p>
        </p:txBody>
      </p:sp>
      <p:sp>
        <p:nvSpPr>
          <p:cNvPr id="3" name="Text 1"/>
          <p:cNvSpPr/>
          <p:nvPr/>
        </p:nvSpPr>
        <p:spPr>
          <a:xfrm>
            <a:off x="793790" y="2074307"/>
            <a:ext cx="13042821" cy="725805"/>
          </a:xfrm>
          <a:prstGeom prst="rect">
            <a:avLst/>
          </a:prstGeom>
          <a:noFill/>
          <a:ln/>
        </p:spPr>
        <p:txBody>
          <a:bodyPr wrap="square" lIns="0" tIns="0" rIns="0" bIns="0" rtlCol="0" anchor="t"/>
          <a:lstStyle/>
          <a:p>
            <a:pPr algn="l" indent="0" marL="0">
              <a:lnSpc>
                <a:spcPts val="2850"/>
              </a:lnSpc>
              <a:buNone/>
            </a:pPr>
            <a:r>
              <a:rPr lang="en-US" sz="1750" dirty="0">
                <a:solidFill>
                  <a:srgbClr val="D7E5D8"/>
                </a:solidFill>
                <a:latin typeface="Syne" pitchFamily="34" charset="0"/>
                <a:ea typeface="Syne" pitchFamily="34" charset="-122"/>
                <a:cs typeface="Syne" pitchFamily="34" charset="-120"/>
              </a:rPr>
              <a:t>मनोवृति, जिसे मानसिक प्रकृति या व्यक्तित्व की मूल संरचना भी कहा जाता है, विचारों, भावनाओं, प्रेरणाओं और प्रतिक्रियाओं का एक समष्टि स्वरूप है। यह व्यक्ति के सामाजिक और व्यक्तिगत व्यवहार को गहराई से प्रभावित करती है।</a:t>
            </a:r>
            <a:endParaRPr lang="en-US" sz="1750" dirty="0"/>
          </a:p>
        </p:txBody>
      </p:sp>
      <p:sp>
        <p:nvSpPr>
          <p:cNvPr id="4" name="Shape 2"/>
          <p:cNvSpPr/>
          <p:nvPr/>
        </p:nvSpPr>
        <p:spPr>
          <a:xfrm>
            <a:off x="793790" y="3395424"/>
            <a:ext cx="6407944" cy="1677591"/>
          </a:xfrm>
          <a:prstGeom prst="roundRect">
            <a:avLst>
              <a:gd name="adj" fmla="val 8721"/>
            </a:avLst>
          </a:prstGeom>
          <a:solidFill>
            <a:srgbClr val="152025">
              <a:alpha val="95000"/>
            </a:srgbClr>
          </a:solidFill>
          <a:ln/>
        </p:spPr>
      </p:sp>
      <p:sp>
        <p:nvSpPr>
          <p:cNvPr id="5" name="Shape 3"/>
          <p:cNvSpPr/>
          <p:nvPr/>
        </p:nvSpPr>
        <p:spPr>
          <a:xfrm>
            <a:off x="793790" y="3364944"/>
            <a:ext cx="6407944" cy="121920"/>
          </a:xfrm>
          <a:prstGeom prst="roundRect">
            <a:avLst>
              <a:gd name="adj" fmla="val 78139"/>
            </a:avLst>
          </a:prstGeom>
          <a:solidFill>
            <a:srgbClr val="A9F00F"/>
          </a:solidFill>
          <a:ln/>
        </p:spPr>
      </p:sp>
      <p:sp>
        <p:nvSpPr>
          <p:cNvPr id="6" name="Shape 4"/>
          <p:cNvSpPr/>
          <p:nvPr/>
        </p:nvSpPr>
        <p:spPr>
          <a:xfrm>
            <a:off x="3657540" y="3055263"/>
            <a:ext cx="680442" cy="680442"/>
          </a:xfrm>
          <a:prstGeom prst="roundRect">
            <a:avLst>
              <a:gd name="adj" fmla="val 134383"/>
            </a:avLst>
          </a:prstGeom>
          <a:solidFill>
            <a:srgbClr val="A9F00F"/>
          </a:solidFill>
          <a:ln/>
        </p:spPr>
      </p:sp>
      <p:pic>
        <p:nvPicPr>
          <p:cNvPr id="7" name="Image 0" descr="preencoded.png">    </p:cNvPr>
          <p:cNvPicPr>
            <a:picLocks noChangeAspect="1"/>
          </p:cNvPicPr>
          <p:nvPr/>
        </p:nvPicPr>
        <p:blipFill>
          <a:blip r:embed="rId1"/>
          <a:stretch>
            <a:fillRect/>
          </a:stretch>
        </p:blipFill>
        <p:spPr>
          <a:xfrm>
            <a:off x="3861614" y="3225403"/>
            <a:ext cx="272177" cy="340162"/>
          </a:xfrm>
          <a:prstGeom prst="rect">
            <a:avLst/>
          </a:prstGeom>
        </p:spPr>
      </p:pic>
      <p:sp>
        <p:nvSpPr>
          <p:cNvPr id="8" name="Text 5"/>
          <p:cNvSpPr/>
          <p:nvPr/>
        </p:nvSpPr>
        <p:spPr>
          <a:xfrm>
            <a:off x="1051084" y="3962400"/>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D7E5D8"/>
                </a:solidFill>
                <a:latin typeface="Syne Extra Bold" pitchFamily="34" charset="0"/>
                <a:ea typeface="Syne Extra Bold" pitchFamily="34" charset="-122"/>
                <a:cs typeface="Syne Extra Bold" pitchFamily="34" charset="-120"/>
              </a:rPr>
              <a:t>विचार</a:t>
            </a:r>
            <a:endParaRPr lang="en-US" sz="2200" dirty="0"/>
          </a:p>
        </p:txBody>
      </p:sp>
      <p:sp>
        <p:nvSpPr>
          <p:cNvPr id="9" name="Text 6"/>
          <p:cNvSpPr/>
          <p:nvPr/>
        </p:nvSpPr>
        <p:spPr>
          <a:xfrm>
            <a:off x="1051084" y="4452818"/>
            <a:ext cx="5893356" cy="362903"/>
          </a:xfrm>
          <a:prstGeom prst="rect">
            <a:avLst/>
          </a:prstGeom>
          <a:noFill/>
          <a:ln/>
        </p:spPr>
        <p:txBody>
          <a:bodyPr wrap="none" lIns="0" tIns="0" rIns="0" bIns="0" rtlCol="0" anchor="t"/>
          <a:lstStyle/>
          <a:p>
            <a:pPr algn="l" indent="0" marL="0">
              <a:lnSpc>
                <a:spcPts val="2850"/>
              </a:lnSpc>
              <a:buNone/>
            </a:pPr>
            <a:r>
              <a:rPr lang="en-US" sz="1750" dirty="0">
                <a:solidFill>
                  <a:srgbClr val="D7E5D8"/>
                </a:solidFill>
                <a:latin typeface="Syne" pitchFamily="34" charset="0"/>
                <a:ea typeface="Syne" pitchFamily="34" charset="-122"/>
                <a:cs typeface="Syne" pitchFamily="34" charset="-120"/>
              </a:rPr>
              <a:t>ज्ञान और विश्लेषण की प्रक्रियाएं</a:t>
            </a:r>
            <a:endParaRPr lang="en-US" sz="1750" dirty="0"/>
          </a:p>
        </p:txBody>
      </p:sp>
      <p:sp>
        <p:nvSpPr>
          <p:cNvPr id="10" name="Shape 7"/>
          <p:cNvSpPr/>
          <p:nvPr/>
        </p:nvSpPr>
        <p:spPr>
          <a:xfrm>
            <a:off x="7428548" y="3395424"/>
            <a:ext cx="6408063" cy="1677591"/>
          </a:xfrm>
          <a:prstGeom prst="roundRect">
            <a:avLst>
              <a:gd name="adj" fmla="val 8721"/>
            </a:avLst>
          </a:prstGeom>
          <a:solidFill>
            <a:srgbClr val="152025">
              <a:alpha val="95000"/>
            </a:srgbClr>
          </a:solidFill>
          <a:ln/>
        </p:spPr>
      </p:sp>
      <p:sp>
        <p:nvSpPr>
          <p:cNvPr id="11" name="Shape 8"/>
          <p:cNvSpPr/>
          <p:nvPr/>
        </p:nvSpPr>
        <p:spPr>
          <a:xfrm>
            <a:off x="7428548" y="3364944"/>
            <a:ext cx="6408063" cy="121920"/>
          </a:xfrm>
          <a:prstGeom prst="roundRect">
            <a:avLst>
              <a:gd name="adj" fmla="val 78139"/>
            </a:avLst>
          </a:prstGeom>
          <a:solidFill>
            <a:srgbClr val="A9F00F"/>
          </a:solidFill>
          <a:ln/>
        </p:spPr>
      </p:sp>
      <p:sp>
        <p:nvSpPr>
          <p:cNvPr id="12" name="Shape 9"/>
          <p:cNvSpPr/>
          <p:nvPr/>
        </p:nvSpPr>
        <p:spPr>
          <a:xfrm>
            <a:off x="10292298" y="3055263"/>
            <a:ext cx="680442" cy="680442"/>
          </a:xfrm>
          <a:prstGeom prst="roundRect">
            <a:avLst>
              <a:gd name="adj" fmla="val 134383"/>
            </a:avLst>
          </a:prstGeom>
          <a:solidFill>
            <a:srgbClr val="A9F00F"/>
          </a:solidFill>
          <a:ln/>
        </p:spPr>
      </p:sp>
      <p:pic>
        <p:nvPicPr>
          <p:cNvPr id="13" name="Image 1" descr="preencoded.png">    </p:cNvPr>
          <p:cNvPicPr>
            <a:picLocks noChangeAspect="1"/>
          </p:cNvPicPr>
          <p:nvPr/>
        </p:nvPicPr>
        <p:blipFill>
          <a:blip r:embed="rId2"/>
          <a:stretch>
            <a:fillRect/>
          </a:stretch>
        </p:blipFill>
        <p:spPr>
          <a:xfrm>
            <a:off x="10496371" y="3225403"/>
            <a:ext cx="272177" cy="340162"/>
          </a:xfrm>
          <a:prstGeom prst="rect">
            <a:avLst/>
          </a:prstGeom>
        </p:spPr>
      </p:pic>
      <p:sp>
        <p:nvSpPr>
          <p:cNvPr id="14" name="Text 10"/>
          <p:cNvSpPr/>
          <p:nvPr/>
        </p:nvSpPr>
        <p:spPr>
          <a:xfrm>
            <a:off x="7685842" y="3962400"/>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D7E5D8"/>
                </a:solidFill>
                <a:latin typeface="Syne Extra Bold" pitchFamily="34" charset="0"/>
                <a:ea typeface="Syne Extra Bold" pitchFamily="34" charset="-122"/>
                <a:cs typeface="Syne Extra Bold" pitchFamily="34" charset="-120"/>
              </a:rPr>
              <a:t>भावना</a:t>
            </a:r>
            <a:endParaRPr lang="en-US" sz="2200" dirty="0"/>
          </a:p>
        </p:txBody>
      </p:sp>
      <p:sp>
        <p:nvSpPr>
          <p:cNvPr id="15" name="Text 11"/>
          <p:cNvSpPr/>
          <p:nvPr/>
        </p:nvSpPr>
        <p:spPr>
          <a:xfrm>
            <a:off x="7685842" y="4452818"/>
            <a:ext cx="5893475" cy="362903"/>
          </a:xfrm>
          <a:prstGeom prst="rect">
            <a:avLst/>
          </a:prstGeom>
          <a:noFill/>
          <a:ln/>
        </p:spPr>
        <p:txBody>
          <a:bodyPr wrap="none" lIns="0" tIns="0" rIns="0" bIns="0" rtlCol="0" anchor="t"/>
          <a:lstStyle/>
          <a:p>
            <a:pPr algn="l" indent="0" marL="0">
              <a:lnSpc>
                <a:spcPts val="2850"/>
              </a:lnSpc>
              <a:buNone/>
            </a:pPr>
            <a:r>
              <a:rPr lang="en-US" sz="1750" dirty="0">
                <a:solidFill>
                  <a:srgbClr val="D7E5D8"/>
                </a:solidFill>
                <a:latin typeface="Syne" pitchFamily="34" charset="0"/>
                <a:ea typeface="Syne" pitchFamily="34" charset="-122"/>
                <a:cs typeface="Syne" pitchFamily="34" charset="-120"/>
              </a:rPr>
              <a:t>आंतरिक संवेदनशीलता और प्रतिक्रियाएं</a:t>
            </a:r>
            <a:endParaRPr lang="en-US" sz="1750" dirty="0"/>
          </a:p>
        </p:txBody>
      </p:sp>
      <p:sp>
        <p:nvSpPr>
          <p:cNvPr id="16" name="Shape 12"/>
          <p:cNvSpPr/>
          <p:nvPr/>
        </p:nvSpPr>
        <p:spPr>
          <a:xfrm>
            <a:off x="793790" y="5639991"/>
            <a:ext cx="6407944" cy="1677591"/>
          </a:xfrm>
          <a:prstGeom prst="roundRect">
            <a:avLst>
              <a:gd name="adj" fmla="val 8721"/>
            </a:avLst>
          </a:prstGeom>
          <a:solidFill>
            <a:srgbClr val="152025">
              <a:alpha val="95000"/>
            </a:srgbClr>
          </a:solidFill>
          <a:ln/>
        </p:spPr>
      </p:sp>
      <p:sp>
        <p:nvSpPr>
          <p:cNvPr id="17" name="Shape 13"/>
          <p:cNvSpPr/>
          <p:nvPr/>
        </p:nvSpPr>
        <p:spPr>
          <a:xfrm>
            <a:off x="793790" y="5609511"/>
            <a:ext cx="6407944" cy="121920"/>
          </a:xfrm>
          <a:prstGeom prst="roundRect">
            <a:avLst>
              <a:gd name="adj" fmla="val 78139"/>
            </a:avLst>
          </a:prstGeom>
          <a:solidFill>
            <a:srgbClr val="A9F00F"/>
          </a:solidFill>
          <a:ln/>
        </p:spPr>
      </p:sp>
      <p:sp>
        <p:nvSpPr>
          <p:cNvPr id="18" name="Shape 14"/>
          <p:cNvSpPr/>
          <p:nvPr/>
        </p:nvSpPr>
        <p:spPr>
          <a:xfrm>
            <a:off x="3657540" y="5299829"/>
            <a:ext cx="680442" cy="680442"/>
          </a:xfrm>
          <a:prstGeom prst="roundRect">
            <a:avLst>
              <a:gd name="adj" fmla="val 134383"/>
            </a:avLst>
          </a:prstGeom>
          <a:solidFill>
            <a:srgbClr val="A9F00F"/>
          </a:solidFill>
          <a:ln/>
        </p:spPr>
      </p:sp>
      <p:pic>
        <p:nvPicPr>
          <p:cNvPr id="19" name="Image 2" descr="preencoded.png">    </p:cNvPr>
          <p:cNvPicPr>
            <a:picLocks noChangeAspect="1"/>
          </p:cNvPicPr>
          <p:nvPr/>
        </p:nvPicPr>
        <p:blipFill>
          <a:blip r:embed="rId3"/>
          <a:stretch>
            <a:fillRect/>
          </a:stretch>
        </p:blipFill>
        <p:spPr>
          <a:xfrm>
            <a:off x="3861614" y="5469969"/>
            <a:ext cx="272177" cy="340162"/>
          </a:xfrm>
          <a:prstGeom prst="rect">
            <a:avLst/>
          </a:prstGeom>
        </p:spPr>
      </p:pic>
      <p:sp>
        <p:nvSpPr>
          <p:cNvPr id="20" name="Text 15"/>
          <p:cNvSpPr/>
          <p:nvPr/>
        </p:nvSpPr>
        <p:spPr>
          <a:xfrm>
            <a:off x="1051084" y="6206966"/>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D7E5D8"/>
                </a:solidFill>
                <a:latin typeface="Syne Extra Bold" pitchFamily="34" charset="0"/>
                <a:ea typeface="Syne Extra Bold" pitchFamily="34" charset="-122"/>
                <a:cs typeface="Syne Extra Bold" pitchFamily="34" charset="-120"/>
              </a:rPr>
              <a:t>प्रेरणा</a:t>
            </a:r>
            <a:endParaRPr lang="en-US" sz="2200" dirty="0"/>
          </a:p>
        </p:txBody>
      </p:sp>
      <p:sp>
        <p:nvSpPr>
          <p:cNvPr id="21" name="Text 16"/>
          <p:cNvSpPr/>
          <p:nvPr/>
        </p:nvSpPr>
        <p:spPr>
          <a:xfrm>
            <a:off x="1051084" y="6697385"/>
            <a:ext cx="5893356" cy="362903"/>
          </a:xfrm>
          <a:prstGeom prst="rect">
            <a:avLst/>
          </a:prstGeom>
          <a:noFill/>
          <a:ln/>
        </p:spPr>
        <p:txBody>
          <a:bodyPr wrap="none" lIns="0" tIns="0" rIns="0" bIns="0" rtlCol="0" anchor="t"/>
          <a:lstStyle/>
          <a:p>
            <a:pPr algn="l" indent="0" marL="0">
              <a:lnSpc>
                <a:spcPts val="2850"/>
              </a:lnSpc>
              <a:buNone/>
            </a:pPr>
            <a:r>
              <a:rPr lang="en-US" sz="1750" dirty="0">
                <a:solidFill>
                  <a:srgbClr val="D7E5D8"/>
                </a:solidFill>
                <a:latin typeface="Syne" pitchFamily="34" charset="0"/>
                <a:ea typeface="Syne" pitchFamily="34" charset="-122"/>
                <a:cs typeface="Syne" pitchFamily="34" charset="-120"/>
              </a:rPr>
              <a:t>व्यवहार को प्रेरित करने वाली शक्तियां</a:t>
            </a:r>
            <a:endParaRPr lang="en-US" sz="1750" dirty="0"/>
          </a:p>
        </p:txBody>
      </p:sp>
      <p:sp>
        <p:nvSpPr>
          <p:cNvPr id="22" name="Shape 17"/>
          <p:cNvSpPr/>
          <p:nvPr/>
        </p:nvSpPr>
        <p:spPr>
          <a:xfrm>
            <a:off x="7428548" y="5639991"/>
            <a:ext cx="6408063" cy="1677591"/>
          </a:xfrm>
          <a:prstGeom prst="roundRect">
            <a:avLst>
              <a:gd name="adj" fmla="val 8721"/>
            </a:avLst>
          </a:prstGeom>
          <a:solidFill>
            <a:srgbClr val="152025">
              <a:alpha val="95000"/>
            </a:srgbClr>
          </a:solidFill>
          <a:ln/>
        </p:spPr>
      </p:sp>
      <p:sp>
        <p:nvSpPr>
          <p:cNvPr id="23" name="Shape 18"/>
          <p:cNvSpPr/>
          <p:nvPr/>
        </p:nvSpPr>
        <p:spPr>
          <a:xfrm>
            <a:off x="7428548" y="5609511"/>
            <a:ext cx="6408063" cy="121920"/>
          </a:xfrm>
          <a:prstGeom prst="roundRect">
            <a:avLst>
              <a:gd name="adj" fmla="val 78139"/>
            </a:avLst>
          </a:prstGeom>
          <a:solidFill>
            <a:srgbClr val="A9F00F"/>
          </a:solidFill>
          <a:ln/>
        </p:spPr>
      </p:sp>
      <p:sp>
        <p:nvSpPr>
          <p:cNvPr id="24" name="Shape 19"/>
          <p:cNvSpPr/>
          <p:nvPr/>
        </p:nvSpPr>
        <p:spPr>
          <a:xfrm>
            <a:off x="10292298" y="5299829"/>
            <a:ext cx="680442" cy="680442"/>
          </a:xfrm>
          <a:prstGeom prst="roundRect">
            <a:avLst>
              <a:gd name="adj" fmla="val 134383"/>
            </a:avLst>
          </a:prstGeom>
          <a:solidFill>
            <a:srgbClr val="A9F00F"/>
          </a:solidFill>
          <a:ln/>
        </p:spPr>
      </p:sp>
      <p:pic>
        <p:nvPicPr>
          <p:cNvPr id="25" name="Image 3" descr="preencoded.png">    </p:cNvPr>
          <p:cNvPicPr>
            <a:picLocks noChangeAspect="1"/>
          </p:cNvPicPr>
          <p:nvPr/>
        </p:nvPicPr>
        <p:blipFill>
          <a:blip r:embed="rId4"/>
          <a:stretch>
            <a:fillRect/>
          </a:stretch>
        </p:blipFill>
        <p:spPr>
          <a:xfrm>
            <a:off x="10496371" y="5469969"/>
            <a:ext cx="272177" cy="340162"/>
          </a:xfrm>
          <a:prstGeom prst="rect">
            <a:avLst/>
          </a:prstGeom>
        </p:spPr>
      </p:pic>
      <p:sp>
        <p:nvSpPr>
          <p:cNvPr id="26" name="Text 20"/>
          <p:cNvSpPr/>
          <p:nvPr/>
        </p:nvSpPr>
        <p:spPr>
          <a:xfrm>
            <a:off x="7685842" y="6206966"/>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D7E5D8"/>
                </a:solidFill>
                <a:latin typeface="Syne Extra Bold" pitchFamily="34" charset="0"/>
                <a:ea typeface="Syne Extra Bold" pitchFamily="34" charset="-122"/>
                <a:cs typeface="Syne Extra Bold" pitchFamily="34" charset="-120"/>
              </a:rPr>
              <a:t>प्रतिक्रिया</a:t>
            </a:r>
            <a:endParaRPr lang="en-US" sz="2200" dirty="0"/>
          </a:p>
        </p:txBody>
      </p:sp>
      <p:sp>
        <p:nvSpPr>
          <p:cNvPr id="27" name="Text 21"/>
          <p:cNvSpPr/>
          <p:nvPr/>
        </p:nvSpPr>
        <p:spPr>
          <a:xfrm>
            <a:off x="7685842" y="6697385"/>
            <a:ext cx="5893475" cy="362903"/>
          </a:xfrm>
          <a:prstGeom prst="rect">
            <a:avLst/>
          </a:prstGeom>
          <a:noFill/>
          <a:ln/>
        </p:spPr>
        <p:txBody>
          <a:bodyPr wrap="none" lIns="0" tIns="0" rIns="0" bIns="0" rtlCol="0" anchor="t"/>
          <a:lstStyle/>
          <a:p>
            <a:pPr algn="l" indent="0" marL="0">
              <a:lnSpc>
                <a:spcPts val="2850"/>
              </a:lnSpc>
              <a:buNone/>
            </a:pPr>
            <a:r>
              <a:rPr lang="en-US" sz="1750" dirty="0">
                <a:solidFill>
                  <a:srgbClr val="D7E5D8"/>
                </a:solidFill>
                <a:latin typeface="Syne" pitchFamily="34" charset="0"/>
                <a:ea typeface="Syne" pitchFamily="34" charset="-122"/>
                <a:cs typeface="Syne" pitchFamily="34" charset="-120"/>
              </a:rPr>
              <a:t>बाहरी उत्तेजनाओं के प्रति व्यवहार</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1936194"/>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F0F4F1"/>
                </a:solidFill>
                <a:latin typeface="Syne Extra Bold" pitchFamily="34" charset="0"/>
                <a:ea typeface="Syne Extra Bold" pitchFamily="34" charset="-122"/>
                <a:cs typeface="Syne Extra Bold" pitchFamily="34" charset="-120"/>
              </a:rPr>
              <a:t>मनोवृति के प्रमुख घटक</a:t>
            </a:r>
            <a:endParaRPr lang="en-US" sz="4450" dirty="0"/>
          </a:p>
        </p:txBody>
      </p:sp>
      <p:sp>
        <p:nvSpPr>
          <p:cNvPr id="3" name="Text 1"/>
          <p:cNvSpPr/>
          <p:nvPr/>
        </p:nvSpPr>
        <p:spPr>
          <a:xfrm>
            <a:off x="793790" y="3098602"/>
            <a:ext cx="13042821" cy="362903"/>
          </a:xfrm>
          <a:prstGeom prst="rect">
            <a:avLst/>
          </a:prstGeom>
          <a:noFill/>
          <a:ln/>
        </p:spPr>
        <p:txBody>
          <a:bodyPr wrap="none" lIns="0" tIns="0" rIns="0" bIns="0" rtlCol="0" anchor="t"/>
          <a:lstStyle/>
          <a:p>
            <a:pPr algn="l" indent="0" marL="0">
              <a:lnSpc>
                <a:spcPts val="2850"/>
              </a:lnSpc>
              <a:buNone/>
            </a:pPr>
            <a:r>
              <a:rPr lang="en-US" sz="1750" dirty="0">
                <a:solidFill>
                  <a:srgbClr val="D7E5D8"/>
                </a:solidFill>
                <a:latin typeface="Syne" pitchFamily="34" charset="0"/>
                <a:ea typeface="Syne" pitchFamily="34" charset="-122"/>
                <a:cs typeface="Syne" pitchFamily="34" charset="-120"/>
              </a:rPr>
              <a:t>मनोवृति को समझने के लिए त्रिगुणात्मक सिद्धांत एक महत्वपूर्ण आधार प्रदान करता है, जिसमें सत्त्व, रजस और तमस तीन मुख्य गुण शामिल हैं।</a:t>
            </a:r>
            <a:endParaRPr lang="en-US" sz="1750" dirty="0"/>
          </a:p>
        </p:txBody>
      </p:sp>
      <p:sp>
        <p:nvSpPr>
          <p:cNvPr id="4" name="Text 2"/>
          <p:cNvSpPr/>
          <p:nvPr/>
        </p:nvSpPr>
        <p:spPr>
          <a:xfrm>
            <a:off x="793790" y="3943469"/>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F0F4F1"/>
                </a:solidFill>
                <a:latin typeface="Syne Extra Bold" pitchFamily="34" charset="0"/>
                <a:ea typeface="Syne Extra Bold" pitchFamily="34" charset="-122"/>
                <a:cs typeface="Syne Extra Bold" pitchFamily="34" charset="-120"/>
              </a:rPr>
              <a:t>सत्त्व</a:t>
            </a:r>
            <a:endParaRPr lang="en-US" sz="2200" dirty="0"/>
          </a:p>
        </p:txBody>
      </p:sp>
      <p:sp>
        <p:nvSpPr>
          <p:cNvPr id="5" name="Text 3"/>
          <p:cNvSpPr/>
          <p:nvPr/>
        </p:nvSpPr>
        <p:spPr>
          <a:xfrm>
            <a:off x="793790" y="4524613"/>
            <a:ext cx="3978116"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D7E5D8"/>
                </a:solidFill>
                <a:latin typeface="Syne" pitchFamily="34" charset="0"/>
                <a:ea typeface="Syne" pitchFamily="34" charset="-122"/>
                <a:cs typeface="Syne" pitchFamily="34" charset="-120"/>
              </a:rPr>
              <a:t>शुद्धता</a:t>
            </a:r>
            <a:endParaRPr lang="en-US" sz="1750" dirty="0"/>
          </a:p>
        </p:txBody>
      </p:sp>
      <p:sp>
        <p:nvSpPr>
          <p:cNvPr id="6" name="Text 4"/>
          <p:cNvSpPr/>
          <p:nvPr/>
        </p:nvSpPr>
        <p:spPr>
          <a:xfrm>
            <a:off x="793790" y="4966811"/>
            <a:ext cx="3978116"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D7E5D8"/>
                </a:solidFill>
                <a:latin typeface="Syne" pitchFamily="34" charset="0"/>
                <a:ea typeface="Syne" pitchFamily="34" charset="-122"/>
                <a:cs typeface="Syne" pitchFamily="34" charset="-120"/>
              </a:rPr>
              <a:t>ज्ञान</a:t>
            </a:r>
            <a:endParaRPr lang="en-US" sz="1750" dirty="0"/>
          </a:p>
        </p:txBody>
      </p:sp>
      <p:sp>
        <p:nvSpPr>
          <p:cNvPr id="7" name="Text 5"/>
          <p:cNvSpPr/>
          <p:nvPr/>
        </p:nvSpPr>
        <p:spPr>
          <a:xfrm>
            <a:off x="793790" y="5409009"/>
            <a:ext cx="3978116"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D7E5D8"/>
                </a:solidFill>
                <a:latin typeface="Syne" pitchFamily="34" charset="0"/>
                <a:ea typeface="Syne" pitchFamily="34" charset="-122"/>
                <a:cs typeface="Syne" pitchFamily="34" charset="-120"/>
              </a:rPr>
              <a:t>संतुलन</a:t>
            </a:r>
            <a:endParaRPr lang="en-US" sz="1750" dirty="0"/>
          </a:p>
        </p:txBody>
      </p:sp>
      <p:sp>
        <p:nvSpPr>
          <p:cNvPr id="8" name="Text 6"/>
          <p:cNvSpPr/>
          <p:nvPr/>
        </p:nvSpPr>
        <p:spPr>
          <a:xfrm>
            <a:off x="793790" y="5851208"/>
            <a:ext cx="3978116"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D7E5D8"/>
                </a:solidFill>
                <a:latin typeface="Syne" pitchFamily="34" charset="0"/>
                <a:ea typeface="Syne" pitchFamily="34" charset="-122"/>
                <a:cs typeface="Syne" pitchFamily="34" charset="-120"/>
              </a:rPr>
              <a:t>शांति</a:t>
            </a:r>
            <a:endParaRPr lang="en-US" sz="1750" dirty="0"/>
          </a:p>
        </p:txBody>
      </p:sp>
      <p:sp>
        <p:nvSpPr>
          <p:cNvPr id="9" name="Text 7"/>
          <p:cNvSpPr/>
          <p:nvPr/>
        </p:nvSpPr>
        <p:spPr>
          <a:xfrm>
            <a:off x="5332928" y="3943469"/>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F0F4F1"/>
                </a:solidFill>
                <a:latin typeface="Syne Extra Bold" pitchFamily="34" charset="0"/>
                <a:ea typeface="Syne Extra Bold" pitchFamily="34" charset="-122"/>
                <a:cs typeface="Syne Extra Bold" pitchFamily="34" charset="-120"/>
              </a:rPr>
              <a:t>रजस</a:t>
            </a:r>
            <a:endParaRPr lang="en-US" sz="2200" dirty="0"/>
          </a:p>
        </p:txBody>
      </p:sp>
      <p:sp>
        <p:nvSpPr>
          <p:cNvPr id="10" name="Text 8"/>
          <p:cNvSpPr/>
          <p:nvPr/>
        </p:nvSpPr>
        <p:spPr>
          <a:xfrm>
            <a:off x="5332928" y="4524613"/>
            <a:ext cx="3978116"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D7E5D8"/>
                </a:solidFill>
                <a:latin typeface="Syne" pitchFamily="34" charset="0"/>
                <a:ea typeface="Syne" pitchFamily="34" charset="-122"/>
                <a:cs typeface="Syne" pitchFamily="34" charset="-120"/>
              </a:rPr>
              <a:t>क्रिया</a:t>
            </a:r>
            <a:endParaRPr lang="en-US" sz="1750" dirty="0"/>
          </a:p>
        </p:txBody>
      </p:sp>
      <p:sp>
        <p:nvSpPr>
          <p:cNvPr id="11" name="Text 9"/>
          <p:cNvSpPr/>
          <p:nvPr/>
        </p:nvSpPr>
        <p:spPr>
          <a:xfrm>
            <a:off x="5332928" y="4966811"/>
            <a:ext cx="3978116"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D7E5D8"/>
                </a:solidFill>
                <a:latin typeface="Syne" pitchFamily="34" charset="0"/>
                <a:ea typeface="Syne" pitchFamily="34" charset="-122"/>
                <a:cs typeface="Syne" pitchFamily="34" charset="-120"/>
              </a:rPr>
              <a:t>उत्साह</a:t>
            </a:r>
            <a:endParaRPr lang="en-US" sz="1750" dirty="0"/>
          </a:p>
        </p:txBody>
      </p:sp>
      <p:sp>
        <p:nvSpPr>
          <p:cNvPr id="12" name="Text 10"/>
          <p:cNvSpPr/>
          <p:nvPr/>
        </p:nvSpPr>
        <p:spPr>
          <a:xfrm>
            <a:off x="5332928" y="5409009"/>
            <a:ext cx="3978116"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D7E5D8"/>
                </a:solidFill>
                <a:latin typeface="Syne" pitchFamily="34" charset="0"/>
                <a:ea typeface="Syne" pitchFamily="34" charset="-122"/>
                <a:cs typeface="Syne" pitchFamily="34" charset="-120"/>
              </a:rPr>
              <a:t>आवेग</a:t>
            </a:r>
            <a:endParaRPr lang="en-US" sz="1750" dirty="0"/>
          </a:p>
        </p:txBody>
      </p:sp>
      <p:sp>
        <p:nvSpPr>
          <p:cNvPr id="13" name="Text 11"/>
          <p:cNvSpPr/>
          <p:nvPr/>
        </p:nvSpPr>
        <p:spPr>
          <a:xfrm>
            <a:off x="5332928" y="5851208"/>
            <a:ext cx="3978116"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D7E5D8"/>
                </a:solidFill>
                <a:latin typeface="Syne" pitchFamily="34" charset="0"/>
                <a:ea typeface="Syne" pitchFamily="34" charset="-122"/>
                <a:cs typeface="Syne" pitchFamily="34" charset="-120"/>
              </a:rPr>
              <a:t>गति</a:t>
            </a:r>
            <a:endParaRPr lang="en-US" sz="1750" dirty="0"/>
          </a:p>
        </p:txBody>
      </p:sp>
      <p:sp>
        <p:nvSpPr>
          <p:cNvPr id="14" name="Text 12"/>
          <p:cNvSpPr/>
          <p:nvPr/>
        </p:nvSpPr>
        <p:spPr>
          <a:xfrm>
            <a:off x="9872067" y="3943469"/>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F0F4F1"/>
                </a:solidFill>
                <a:latin typeface="Syne Extra Bold" pitchFamily="34" charset="0"/>
                <a:ea typeface="Syne Extra Bold" pitchFamily="34" charset="-122"/>
                <a:cs typeface="Syne Extra Bold" pitchFamily="34" charset="-120"/>
              </a:rPr>
              <a:t>तमस</a:t>
            </a:r>
            <a:endParaRPr lang="en-US" sz="2200" dirty="0"/>
          </a:p>
        </p:txBody>
      </p:sp>
      <p:sp>
        <p:nvSpPr>
          <p:cNvPr id="15" name="Text 13"/>
          <p:cNvSpPr/>
          <p:nvPr/>
        </p:nvSpPr>
        <p:spPr>
          <a:xfrm>
            <a:off x="9872067" y="4524613"/>
            <a:ext cx="3978116"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D7E5D8"/>
                </a:solidFill>
                <a:latin typeface="Syne" pitchFamily="34" charset="0"/>
                <a:ea typeface="Syne" pitchFamily="34" charset="-122"/>
                <a:cs typeface="Syne" pitchFamily="34" charset="-120"/>
              </a:rPr>
              <a:t>जड़ता</a:t>
            </a:r>
            <a:endParaRPr lang="en-US" sz="1750" dirty="0"/>
          </a:p>
        </p:txBody>
      </p:sp>
      <p:sp>
        <p:nvSpPr>
          <p:cNvPr id="16" name="Text 14"/>
          <p:cNvSpPr/>
          <p:nvPr/>
        </p:nvSpPr>
        <p:spPr>
          <a:xfrm>
            <a:off x="9872067" y="4966811"/>
            <a:ext cx="3978116"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D7E5D8"/>
                </a:solidFill>
                <a:latin typeface="Syne" pitchFamily="34" charset="0"/>
                <a:ea typeface="Syne" pitchFamily="34" charset="-122"/>
                <a:cs typeface="Syne" pitchFamily="34" charset="-120"/>
              </a:rPr>
              <a:t>अज्ञान</a:t>
            </a:r>
            <a:endParaRPr lang="en-US" sz="1750" dirty="0"/>
          </a:p>
        </p:txBody>
      </p:sp>
      <p:sp>
        <p:nvSpPr>
          <p:cNvPr id="17" name="Text 15"/>
          <p:cNvSpPr/>
          <p:nvPr/>
        </p:nvSpPr>
        <p:spPr>
          <a:xfrm>
            <a:off x="9872067" y="5409009"/>
            <a:ext cx="3978116"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D7E5D8"/>
                </a:solidFill>
                <a:latin typeface="Syne" pitchFamily="34" charset="0"/>
                <a:ea typeface="Syne" pitchFamily="34" charset="-122"/>
                <a:cs typeface="Syne" pitchFamily="34" charset="-120"/>
              </a:rPr>
              <a:t>आलस्य</a:t>
            </a:r>
            <a:endParaRPr lang="en-US" sz="1750" dirty="0"/>
          </a:p>
        </p:txBody>
      </p:sp>
      <p:sp>
        <p:nvSpPr>
          <p:cNvPr id="18" name="Text 16"/>
          <p:cNvSpPr/>
          <p:nvPr/>
        </p:nvSpPr>
        <p:spPr>
          <a:xfrm>
            <a:off x="9872067" y="5851208"/>
            <a:ext cx="3978116"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D7E5D8"/>
                </a:solidFill>
                <a:latin typeface="Syne" pitchFamily="34" charset="0"/>
                <a:ea typeface="Syne" pitchFamily="34" charset="-122"/>
                <a:cs typeface="Syne" pitchFamily="34" charset="-120"/>
              </a:rPr>
              <a:t>उदासीनता</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2191226"/>
            <a:ext cx="5955506" cy="708779"/>
          </a:xfrm>
          <a:prstGeom prst="rect">
            <a:avLst/>
          </a:prstGeom>
          <a:noFill/>
          <a:ln/>
        </p:spPr>
        <p:txBody>
          <a:bodyPr wrap="none" lIns="0" tIns="0" rIns="0" bIns="0" rtlCol="0" anchor="t"/>
          <a:lstStyle/>
          <a:p>
            <a:pPr algn="l" indent="0" marL="0">
              <a:lnSpc>
                <a:spcPts val="5550"/>
              </a:lnSpc>
              <a:buNone/>
            </a:pPr>
            <a:r>
              <a:rPr lang="en-US" sz="4450" b="1" dirty="0">
                <a:solidFill>
                  <a:srgbClr val="F0F4F1"/>
                </a:solidFill>
                <a:latin typeface="Syne Extra Bold" pitchFamily="34" charset="0"/>
                <a:ea typeface="Syne Extra Bold" pitchFamily="34" charset="-122"/>
                <a:cs typeface="Syne Extra Bold" pitchFamily="34" charset="-120"/>
              </a:rPr>
              <a:t>त्रिगुणात्मक मनोवृति के प्रकार</a:t>
            </a:r>
            <a:endParaRPr lang="en-US" sz="4450" dirty="0"/>
          </a:p>
        </p:txBody>
      </p:sp>
      <p:sp>
        <p:nvSpPr>
          <p:cNvPr id="3" name="Text 1"/>
          <p:cNvSpPr/>
          <p:nvPr/>
        </p:nvSpPr>
        <p:spPr>
          <a:xfrm>
            <a:off x="793790" y="3353633"/>
            <a:ext cx="13042821" cy="362903"/>
          </a:xfrm>
          <a:prstGeom prst="rect">
            <a:avLst/>
          </a:prstGeom>
          <a:noFill/>
          <a:ln/>
        </p:spPr>
        <p:txBody>
          <a:bodyPr wrap="none" lIns="0" tIns="0" rIns="0" bIns="0" rtlCol="0" anchor="t"/>
          <a:lstStyle/>
          <a:p>
            <a:pPr algn="l" indent="0" marL="0">
              <a:lnSpc>
                <a:spcPts val="2850"/>
              </a:lnSpc>
              <a:buNone/>
            </a:pPr>
            <a:r>
              <a:rPr lang="en-US" sz="1750" dirty="0">
                <a:solidFill>
                  <a:srgbClr val="D7E5D8"/>
                </a:solidFill>
                <a:latin typeface="Syne" pitchFamily="34" charset="0"/>
                <a:ea typeface="Syne" pitchFamily="34" charset="-122"/>
                <a:cs typeface="Syne" pitchFamily="34" charset="-120"/>
              </a:rPr>
              <a:t>इन तीन गुणों के प्रभुत्व के आधार पर व्यक्ति की मनोवृति भिन्न होती है, जिससे उसके व्यवहार और प्रतिक्रियाओं का निर्धारण होता है।</a:t>
            </a:r>
            <a:endParaRPr lang="en-US" sz="1750" dirty="0"/>
          </a:p>
        </p:txBody>
      </p:sp>
      <p:pic>
        <p:nvPicPr>
          <p:cNvPr id="4" name="Image 0" descr="preencoded.png">    </p:cNvPr>
          <p:cNvPicPr>
            <a:picLocks noChangeAspect="1"/>
          </p:cNvPicPr>
          <p:nvPr/>
        </p:nvPicPr>
        <p:blipFill>
          <a:blip r:embed="rId1"/>
          <a:stretch>
            <a:fillRect/>
          </a:stretch>
        </p:blipFill>
        <p:spPr>
          <a:xfrm>
            <a:off x="793790" y="3971687"/>
            <a:ext cx="566976" cy="566976"/>
          </a:xfrm>
          <a:prstGeom prst="rect">
            <a:avLst/>
          </a:prstGeom>
        </p:spPr>
      </p:pic>
      <p:sp>
        <p:nvSpPr>
          <p:cNvPr id="5" name="Text 2"/>
          <p:cNvSpPr/>
          <p:nvPr/>
        </p:nvSpPr>
        <p:spPr>
          <a:xfrm>
            <a:off x="793790" y="4822150"/>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D7E5D8"/>
                </a:solidFill>
                <a:latin typeface="Syne Extra Bold" pitchFamily="34" charset="0"/>
                <a:ea typeface="Syne Extra Bold" pitchFamily="34" charset="-122"/>
                <a:cs typeface="Syne Extra Bold" pitchFamily="34" charset="-120"/>
              </a:rPr>
              <a:t>सत्त्व प्रधान</a:t>
            </a:r>
            <a:endParaRPr lang="en-US" sz="2200" dirty="0"/>
          </a:p>
        </p:txBody>
      </p:sp>
      <p:sp>
        <p:nvSpPr>
          <p:cNvPr id="6" name="Text 3"/>
          <p:cNvSpPr/>
          <p:nvPr/>
        </p:nvSpPr>
        <p:spPr>
          <a:xfrm>
            <a:off x="793790" y="5312569"/>
            <a:ext cx="4158615" cy="362903"/>
          </a:xfrm>
          <a:prstGeom prst="rect">
            <a:avLst/>
          </a:prstGeom>
          <a:noFill/>
          <a:ln/>
        </p:spPr>
        <p:txBody>
          <a:bodyPr wrap="none" lIns="0" tIns="0" rIns="0" bIns="0" rtlCol="0" anchor="t"/>
          <a:lstStyle/>
          <a:p>
            <a:pPr algn="l" indent="0" marL="0">
              <a:lnSpc>
                <a:spcPts val="2850"/>
              </a:lnSpc>
              <a:buNone/>
            </a:pPr>
            <a:r>
              <a:rPr lang="en-US" sz="1750" dirty="0">
                <a:solidFill>
                  <a:srgbClr val="D7E5D8"/>
                </a:solidFill>
                <a:latin typeface="Syne" pitchFamily="34" charset="0"/>
                <a:ea typeface="Syne" pitchFamily="34" charset="-122"/>
                <a:cs typeface="Syne" pitchFamily="34" charset="-120"/>
              </a:rPr>
              <a:t>शांत, समझदार, नैतिक और अनुशासित होते हैं।</a:t>
            </a:r>
            <a:endParaRPr lang="en-US" sz="1750" dirty="0"/>
          </a:p>
        </p:txBody>
      </p:sp>
      <p:pic>
        <p:nvPicPr>
          <p:cNvPr id="7" name="Image 1" descr="preencoded.png">    </p:cNvPr>
          <p:cNvPicPr>
            <a:picLocks noChangeAspect="1"/>
          </p:cNvPicPr>
          <p:nvPr/>
        </p:nvPicPr>
        <p:blipFill>
          <a:blip r:embed="rId2"/>
          <a:stretch>
            <a:fillRect/>
          </a:stretch>
        </p:blipFill>
        <p:spPr>
          <a:xfrm>
            <a:off x="5235893" y="3971687"/>
            <a:ext cx="566976" cy="566976"/>
          </a:xfrm>
          <a:prstGeom prst="rect">
            <a:avLst/>
          </a:prstGeom>
        </p:spPr>
      </p:pic>
      <p:sp>
        <p:nvSpPr>
          <p:cNvPr id="8" name="Text 4"/>
          <p:cNvSpPr/>
          <p:nvPr/>
        </p:nvSpPr>
        <p:spPr>
          <a:xfrm>
            <a:off x="5235893" y="4822150"/>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D7E5D8"/>
                </a:solidFill>
                <a:latin typeface="Syne Extra Bold" pitchFamily="34" charset="0"/>
                <a:ea typeface="Syne Extra Bold" pitchFamily="34" charset="-122"/>
                <a:cs typeface="Syne Extra Bold" pitchFamily="34" charset="-120"/>
              </a:rPr>
              <a:t>रजस प्रधान</a:t>
            </a:r>
            <a:endParaRPr lang="en-US" sz="2200" dirty="0"/>
          </a:p>
        </p:txBody>
      </p:sp>
      <p:sp>
        <p:nvSpPr>
          <p:cNvPr id="9" name="Text 5"/>
          <p:cNvSpPr/>
          <p:nvPr/>
        </p:nvSpPr>
        <p:spPr>
          <a:xfrm>
            <a:off x="5235893" y="5312569"/>
            <a:ext cx="4158615" cy="725805"/>
          </a:xfrm>
          <a:prstGeom prst="rect">
            <a:avLst/>
          </a:prstGeom>
          <a:noFill/>
          <a:ln/>
        </p:spPr>
        <p:txBody>
          <a:bodyPr wrap="square" lIns="0" tIns="0" rIns="0" bIns="0" rtlCol="0" anchor="t"/>
          <a:lstStyle/>
          <a:p>
            <a:pPr algn="l" indent="0" marL="0">
              <a:lnSpc>
                <a:spcPts val="2850"/>
              </a:lnSpc>
              <a:buNone/>
            </a:pPr>
            <a:r>
              <a:rPr lang="en-US" sz="1750" dirty="0">
                <a:solidFill>
                  <a:srgbClr val="D7E5D8"/>
                </a:solidFill>
                <a:latin typeface="Syne" pitchFamily="34" charset="0"/>
                <a:ea typeface="Syne" pitchFamily="34" charset="-122"/>
                <a:cs typeface="Syne" pitchFamily="34" charset="-120"/>
              </a:rPr>
              <a:t>सक्रिय, महत्वाकांक्षी, आवेगी और परिवर्तनकारी होते हैं।</a:t>
            </a:r>
            <a:endParaRPr lang="en-US" sz="1750" dirty="0"/>
          </a:p>
        </p:txBody>
      </p:sp>
      <p:pic>
        <p:nvPicPr>
          <p:cNvPr id="10" name="Image 2" descr="preencoded.png">    </p:cNvPr>
          <p:cNvPicPr>
            <a:picLocks noChangeAspect="1"/>
          </p:cNvPicPr>
          <p:nvPr/>
        </p:nvPicPr>
        <p:blipFill>
          <a:blip r:embed="rId3"/>
          <a:stretch>
            <a:fillRect/>
          </a:stretch>
        </p:blipFill>
        <p:spPr>
          <a:xfrm>
            <a:off x="9677995" y="3971687"/>
            <a:ext cx="566976" cy="566976"/>
          </a:xfrm>
          <a:prstGeom prst="rect">
            <a:avLst/>
          </a:prstGeom>
        </p:spPr>
      </p:pic>
      <p:sp>
        <p:nvSpPr>
          <p:cNvPr id="11" name="Text 6"/>
          <p:cNvSpPr/>
          <p:nvPr/>
        </p:nvSpPr>
        <p:spPr>
          <a:xfrm>
            <a:off x="9677995" y="4822150"/>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D7E5D8"/>
                </a:solidFill>
                <a:latin typeface="Syne Extra Bold" pitchFamily="34" charset="0"/>
                <a:ea typeface="Syne Extra Bold" pitchFamily="34" charset="-122"/>
                <a:cs typeface="Syne Extra Bold" pitchFamily="34" charset="-120"/>
              </a:rPr>
              <a:t>तमस प्रधान</a:t>
            </a:r>
            <a:endParaRPr lang="en-US" sz="2200" dirty="0"/>
          </a:p>
        </p:txBody>
      </p:sp>
      <p:sp>
        <p:nvSpPr>
          <p:cNvPr id="12" name="Text 7"/>
          <p:cNvSpPr/>
          <p:nvPr/>
        </p:nvSpPr>
        <p:spPr>
          <a:xfrm>
            <a:off x="9677995" y="5312569"/>
            <a:ext cx="4158615" cy="362903"/>
          </a:xfrm>
          <a:prstGeom prst="rect">
            <a:avLst/>
          </a:prstGeom>
          <a:noFill/>
          <a:ln/>
        </p:spPr>
        <p:txBody>
          <a:bodyPr wrap="none" lIns="0" tIns="0" rIns="0" bIns="0" rtlCol="0" anchor="t"/>
          <a:lstStyle/>
          <a:p>
            <a:pPr algn="l" indent="0" marL="0">
              <a:lnSpc>
                <a:spcPts val="2850"/>
              </a:lnSpc>
              <a:buNone/>
            </a:pPr>
            <a:r>
              <a:rPr lang="en-US" sz="1750" dirty="0">
                <a:solidFill>
                  <a:srgbClr val="D7E5D8"/>
                </a:solidFill>
                <a:latin typeface="Syne" pitchFamily="34" charset="0"/>
                <a:ea typeface="Syne" pitchFamily="34" charset="-122"/>
                <a:cs typeface="Syne" pitchFamily="34" charset="-120"/>
              </a:rPr>
              <a:t>आलसी, भ्रमित, उदासीन और निष्क्रिय होते हैं।</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613172" y="481846"/>
            <a:ext cx="4380428" cy="547449"/>
          </a:xfrm>
          <a:prstGeom prst="rect">
            <a:avLst/>
          </a:prstGeom>
          <a:noFill/>
          <a:ln/>
        </p:spPr>
        <p:txBody>
          <a:bodyPr wrap="none" lIns="0" tIns="0" rIns="0" bIns="0" rtlCol="0" anchor="t"/>
          <a:lstStyle/>
          <a:p>
            <a:pPr algn="l" indent="0" marL="0">
              <a:lnSpc>
                <a:spcPts val="4300"/>
              </a:lnSpc>
              <a:buNone/>
            </a:pPr>
            <a:r>
              <a:rPr lang="en-US" sz="3400" b="1" dirty="0">
                <a:solidFill>
                  <a:srgbClr val="F0F4F1"/>
                </a:solidFill>
                <a:latin typeface="Syne Extra Bold" pitchFamily="34" charset="0"/>
                <a:ea typeface="Syne Extra Bold" pitchFamily="34" charset="-122"/>
                <a:cs typeface="Syne Extra Bold" pitchFamily="34" charset="-120"/>
              </a:rPr>
              <a:t>मनोवृति के अन्य घटक</a:t>
            </a:r>
            <a:endParaRPr lang="en-US" sz="3400" dirty="0"/>
          </a:p>
        </p:txBody>
      </p:sp>
      <p:sp>
        <p:nvSpPr>
          <p:cNvPr id="3" name="Text 1"/>
          <p:cNvSpPr/>
          <p:nvPr/>
        </p:nvSpPr>
        <p:spPr>
          <a:xfrm>
            <a:off x="613172" y="1379696"/>
            <a:ext cx="13404056" cy="280392"/>
          </a:xfrm>
          <a:prstGeom prst="rect">
            <a:avLst/>
          </a:prstGeom>
          <a:noFill/>
          <a:ln/>
        </p:spPr>
        <p:txBody>
          <a:bodyPr wrap="none" lIns="0" tIns="0" rIns="0" bIns="0" rtlCol="0" anchor="t"/>
          <a:lstStyle/>
          <a:p>
            <a:pPr algn="l" indent="0" marL="0">
              <a:lnSpc>
                <a:spcPts val="2200"/>
              </a:lnSpc>
              <a:buNone/>
            </a:pPr>
            <a:r>
              <a:rPr lang="en-US" sz="1350" dirty="0">
                <a:solidFill>
                  <a:srgbClr val="D7E5D8"/>
                </a:solidFill>
                <a:latin typeface="Syne" pitchFamily="34" charset="0"/>
                <a:ea typeface="Syne" pitchFamily="34" charset="-122"/>
                <a:cs typeface="Syne" pitchFamily="34" charset="-120"/>
              </a:rPr>
              <a:t>त्रिगुणों के अतिरिक्त, व्यक्तित्व के लक्षण और बाह्य कारक भी मनोवृति के विकास में महत्वपूर्ण भूमिका निभाते हैं।</a:t>
            </a:r>
            <a:endParaRPr lang="en-US" sz="1350" dirty="0"/>
          </a:p>
        </p:txBody>
      </p:sp>
      <p:pic>
        <p:nvPicPr>
          <p:cNvPr id="4" name="Image 0" descr="preencoded.png">    </p:cNvPr>
          <p:cNvPicPr>
            <a:picLocks noChangeAspect="1"/>
          </p:cNvPicPr>
          <p:nvPr/>
        </p:nvPicPr>
        <p:blipFill>
          <a:blip r:embed="rId1"/>
          <a:stretch>
            <a:fillRect/>
          </a:stretch>
        </p:blipFill>
        <p:spPr>
          <a:xfrm>
            <a:off x="613172" y="2054185"/>
            <a:ext cx="6488311" cy="6488311"/>
          </a:xfrm>
          <a:prstGeom prst="rect">
            <a:avLst/>
          </a:prstGeom>
        </p:spPr>
      </p:pic>
      <p:sp>
        <p:nvSpPr>
          <p:cNvPr id="5" name="Text 2"/>
          <p:cNvSpPr/>
          <p:nvPr/>
        </p:nvSpPr>
        <p:spPr>
          <a:xfrm>
            <a:off x="7536537" y="2032278"/>
            <a:ext cx="2190155" cy="273844"/>
          </a:xfrm>
          <a:prstGeom prst="rect">
            <a:avLst/>
          </a:prstGeom>
          <a:noFill/>
          <a:ln/>
        </p:spPr>
        <p:txBody>
          <a:bodyPr wrap="none" lIns="0" tIns="0" rIns="0" bIns="0" rtlCol="0" anchor="t"/>
          <a:lstStyle/>
          <a:p>
            <a:pPr algn="l" indent="0" marL="0">
              <a:lnSpc>
                <a:spcPts val="2150"/>
              </a:lnSpc>
              <a:buNone/>
            </a:pPr>
            <a:r>
              <a:rPr lang="en-US" sz="1700" b="1" dirty="0">
                <a:solidFill>
                  <a:srgbClr val="F0F4F1"/>
                </a:solidFill>
                <a:latin typeface="Syne Extra Bold" pitchFamily="34" charset="0"/>
                <a:ea typeface="Syne Extra Bold" pitchFamily="34" charset="-122"/>
                <a:cs typeface="Syne Extra Bold" pitchFamily="34" charset="-120"/>
              </a:rPr>
              <a:t>व्यक्तित्व लक्षण</a:t>
            </a:r>
            <a:endParaRPr lang="en-US" sz="1700" dirty="0"/>
          </a:p>
        </p:txBody>
      </p:sp>
      <p:sp>
        <p:nvSpPr>
          <p:cNvPr id="6" name="Text 3"/>
          <p:cNvSpPr/>
          <p:nvPr/>
        </p:nvSpPr>
        <p:spPr>
          <a:xfrm>
            <a:off x="7536537" y="2481262"/>
            <a:ext cx="6488311" cy="280392"/>
          </a:xfrm>
          <a:prstGeom prst="rect">
            <a:avLst/>
          </a:prstGeom>
          <a:noFill/>
          <a:ln/>
        </p:spPr>
        <p:txBody>
          <a:bodyPr wrap="none" lIns="0" tIns="0" rIns="0" bIns="0" rtlCol="0" anchor="t"/>
          <a:lstStyle/>
          <a:p>
            <a:pPr algn="l" marL="342900" indent="-342900">
              <a:lnSpc>
                <a:spcPts val="2200"/>
              </a:lnSpc>
              <a:buSzPct val="100000"/>
              <a:buChar char="•"/>
            </a:pPr>
            <a:r>
              <a:rPr lang="en-US" sz="1350" dirty="0">
                <a:solidFill>
                  <a:srgbClr val="D7E5D8"/>
                </a:solidFill>
                <a:latin typeface="Syne" pitchFamily="34" charset="0"/>
                <a:ea typeface="Syne" pitchFamily="34" charset="-122"/>
                <a:cs typeface="Syne" pitchFamily="34" charset="-120"/>
              </a:rPr>
              <a:t>खुलापन</a:t>
            </a:r>
            <a:endParaRPr lang="en-US" sz="1350" dirty="0"/>
          </a:p>
        </p:txBody>
      </p:sp>
      <p:sp>
        <p:nvSpPr>
          <p:cNvPr id="7" name="Text 4"/>
          <p:cNvSpPr/>
          <p:nvPr/>
        </p:nvSpPr>
        <p:spPr>
          <a:xfrm>
            <a:off x="7536537" y="2822972"/>
            <a:ext cx="6488311" cy="280392"/>
          </a:xfrm>
          <a:prstGeom prst="rect">
            <a:avLst/>
          </a:prstGeom>
          <a:noFill/>
          <a:ln/>
        </p:spPr>
        <p:txBody>
          <a:bodyPr wrap="none" lIns="0" tIns="0" rIns="0" bIns="0" rtlCol="0" anchor="t"/>
          <a:lstStyle/>
          <a:p>
            <a:pPr algn="l" marL="342900" indent="-342900">
              <a:lnSpc>
                <a:spcPts val="2200"/>
              </a:lnSpc>
              <a:buSzPct val="100000"/>
              <a:buChar char="•"/>
            </a:pPr>
            <a:r>
              <a:rPr lang="en-US" sz="1350" dirty="0">
                <a:solidFill>
                  <a:srgbClr val="D7E5D8"/>
                </a:solidFill>
                <a:latin typeface="Syne" pitchFamily="34" charset="0"/>
                <a:ea typeface="Syne" pitchFamily="34" charset="-122"/>
                <a:cs typeface="Syne" pitchFamily="34" charset="-120"/>
              </a:rPr>
              <a:t>जिम्मेदारी</a:t>
            </a:r>
            <a:endParaRPr lang="en-US" sz="1350" dirty="0"/>
          </a:p>
        </p:txBody>
      </p:sp>
      <p:sp>
        <p:nvSpPr>
          <p:cNvPr id="8" name="Text 5"/>
          <p:cNvSpPr/>
          <p:nvPr/>
        </p:nvSpPr>
        <p:spPr>
          <a:xfrm>
            <a:off x="7536537" y="3164681"/>
            <a:ext cx="6488311" cy="280392"/>
          </a:xfrm>
          <a:prstGeom prst="rect">
            <a:avLst/>
          </a:prstGeom>
          <a:noFill/>
          <a:ln/>
        </p:spPr>
        <p:txBody>
          <a:bodyPr wrap="none" lIns="0" tIns="0" rIns="0" bIns="0" rtlCol="0" anchor="t"/>
          <a:lstStyle/>
          <a:p>
            <a:pPr algn="l" marL="342900" indent="-342900">
              <a:lnSpc>
                <a:spcPts val="2200"/>
              </a:lnSpc>
              <a:buSzPct val="100000"/>
              <a:buChar char="•"/>
            </a:pPr>
            <a:r>
              <a:rPr lang="en-US" sz="1350" dirty="0">
                <a:solidFill>
                  <a:srgbClr val="D7E5D8"/>
                </a:solidFill>
                <a:latin typeface="Syne" pitchFamily="34" charset="0"/>
                <a:ea typeface="Syne" pitchFamily="34" charset="-122"/>
                <a:cs typeface="Syne" pitchFamily="34" charset="-120"/>
              </a:rPr>
              <a:t>मिलनसारिता</a:t>
            </a:r>
            <a:endParaRPr lang="en-US" sz="1350" dirty="0"/>
          </a:p>
        </p:txBody>
      </p:sp>
      <p:sp>
        <p:nvSpPr>
          <p:cNvPr id="9" name="Text 6"/>
          <p:cNvSpPr/>
          <p:nvPr/>
        </p:nvSpPr>
        <p:spPr>
          <a:xfrm>
            <a:off x="7536537" y="3506391"/>
            <a:ext cx="6488311" cy="280392"/>
          </a:xfrm>
          <a:prstGeom prst="rect">
            <a:avLst/>
          </a:prstGeom>
          <a:noFill/>
          <a:ln/>
        </p:spPr>
        <p:txBody>
          <a:bodyPr wrap="none" lIns="0" tIns="0" rIns="0" bIns="0" rtlCol="0" anchor="t"/>
          <a:lstStyle/>
          <a:p>
            <a:pPr algn="l" marL="342900" indent="-342900">
              <a:lnSpc>
                <a:spcPts val="2200"/>
              </a:lnSpc>
              <a:buSzPct val="100000"/>
              <a:buChar char="•"/>
            </a:pPr>
            <a:r>
              <a:rPr lang="en-US" sz="1350" dirty="0">
                <a:solidFill>
                  <a:srgbClr val="D7E5D8"/>
                </a:solidFill>
                <a:latin typeface="Syne" pitchFamily="34" charset="0"/>
                <a:ea typeface="Syne" pitchFamily="34" charset="-122"/>
                <a:cs typeface="Syne" pitchFamily="34" charset="-120"/>
              </a:rPr>
              <a:t>भावुकता</a:t>
            </a:r>
            <a:endParaRPr lang="en-US" sz="1350" dirty="0"/>
          </a:p>
        </p:txBody>
      </p:sp>
      <p:sp>
        <p:nvSpPr>
          <p:cNvPr id="10" name="Text 7"/>
          <p:cNvSpPr/>
          <p:nvPr/>
        </p:nvSpPr>
        <p:spPr>
          <a:xfrm>
            <a:off x="7536537" y="3848100"/>
            <a:ext cx="6488311" cy="280392"/>
          </a:xfrm>
          <a:prstGeom prst="rect">
            <a:avLst/>
          </a:prstGeom>
          <a:noFill/>
          <a:ln/>
        </p:spPr>
        <p:txBody>
          <a:bodyPr wrap="none" lIns="0" tIns="0" rIns="0" bIns="0" rtlCol="0" anchor="t"/>
          <a:lstStyle/>
          <a:p>
            <a:pPr algn="l" marL="342900" indent="-342900">
              <a:lnSpc>
                <a:spcPts val="2200"/>
              </a:lnSpc>
              <a:buSzPct val="100000"/>
              <a:buChar char="•"/>
            </a:pPr>
            <a:r>
              <a:rPr lang="en-US" sz="1350" dirty="0">
                <a:solidFill>
                  <a:srgbClr val="D7E5D8"/>
                </a:solidFill>
                <a:latin typeface="Syne" pitchFamily="34" charset="0"/>
                <a:ea typeface="Syne" pitchFamily="34" charset="-122"/>
                <a:cs typeface="Syne" pitchFamily="34" charset="-120"/>
              </a:rPr>
              <a:t>मानसिक स्थिरता (Big Five Traits)</a:t>
            </a:r>
            <a:endParaRPr lang="en-US" sz="1350" dirty="0"/>
          </a:p>
        </p:txBody>
      </p:sp>
      <p:sp>
        <p:nvSpPr>
          <p:cNvPr id="11" name="Text 8"/>
          <p:cNvSpPr/>
          <p:nvPr/>
        </p:nvSpPr>
        <p:spPr>
          <a:xfrm>
            <a:off x="7536537" y="4303633"/>
            <a:ext cx="2190155" cy="273844"/>
          </a:xfrm>
          <a:prstGeom prst="rect">
            <a:avLst/>
          </a:prstGeom>
          <a:noFill/>
          <a:ln/>
        </p:spPr>
        <p:txBody>
          <a:bodyPr wrap="none" lIns="0" tIns="0" rIns="0" bIns="0" rtlCol="0" anchor="t"/>
          <a:lstStyle/>
          <a:p>
            <a:pPr algn="l" indent="0" marL="0">
              <a:lnSpc>
                <a:spcPts val="2150"/>
              </a:lnSpc>
              <a:buNone/>
            </a:pPr>
            <a:r>
              <a:rPr lang="en-US" sz="1700" b="1" dirty="0">
                <a:solidFill>
                  <a:srgbClr val="F0F4F1"/>
                </a:solidFill>
                <a:latin typeface="Syne Extra Bold" pitchFamily="34" charset="0"/>
                <a:ea typeface="Syne Extra Bold" pitchFamily="34" charset="-122"/>
                <a:cs typeface="Syne Extra Bold" pitchFamily="34" charset="-120"/>
              </a:rPr>
              <a:t>बाह्य प्रभाव</a:t>
            </a:r>
            <a:endParaRPr lang="en-US" sz="1700" dirty="0"/>
          </a:p>
        </p:txBody>
      </p:sp>
      <p:sp>
        <p:nvSpPr>
          <p:cNvPr id="12" name="Text 9"/>
          <p:cNvSpPr/>
          <p:nvPr/>
        </p:nvSpPr>
        <p:spPr>
          <a:xfrm>
            <a:off x="7536537" y="4752618"/>
            <a:ext cx="6488311" cy="280392"/>
          </a:xfrm>
          <a:prstGeom prst="rect">
            <a:avLst/>
          </a:prstGeom>
          <a:noFill/>
          <a:ln/>
        </p:spPr>
        <p:txBody>
          <a:bodyPr wrap="none" lIns="0" tIns="0" rIns="0" bIns="0" rtlCol="0" anchor="t"/>
          <a:lstStyle/>
          <a:p>
            <a:pPr algn="l" marL="342900" indent="-342900">
              <a:lnSpc>
                <a:spcPts val="2200"/>
              </a:lnSpc>
              <a:buSzPct val="100000"/>
              <a:buChar char="•"/>
            </a:pPr>
            <a:r>
              <a:rPr lang="en-US" sz="1350" dirty="0">
                <a:solidFill>
                  <a:srgbClr val="D7E5D8"/>
                </a:solidFill>
                <a:latin typeface="Syne" pitchFamily="34" charset="0"/>
                <a:ea typeface="Syne" pitchFamily="34" charset="-122"/>
                <a:cs typeface="Syne" pitchFamily="34" charset="-120"/>
              </a:rPr>
              <a:t>आनुवंशिकता और पर्यावरण का प्रभाव</a:t>
            </a:r>
            <a:endParaRPr lang="en-US" sz="1350" dirty="0"/>
          </a:p>
        </p:txBody>
      </p:sp>
      <p:sp>
        <p:nvSpPr>
          <p:cNvPr id="13" name="Text 10"/>
          <p:cNvSpPr/>
          <p:nvPr/>
        </p:nvSpPr>
        <p:spPr>
          <a:xfrm>
            <a:off x="7536537" y="5094327"/>
            <a:ext cx="6488311" cy="280392"/>
          </a:xfrm>
          <a:prstGeom prst="rect">
            <a:avLst/>
          </a:prstGeom>
          <a:noFill/>
          <a:ln/>
        </p:spPr>
        <p:txBody>
          <a:bodyPr wrap="none" lIns="0" tIns="0" rIns="0" bIns="0" rtlCol="0" anchor="t"/>
          <a:lstStyle/>
          <a:p>
            <a:pPr algn="l" marL="342900" indent="-342900">
              <a:lnSpc>
                <a:spcPts val="2200"/>
              </a:lnSpc>
              <a:buSzPct val="100000"/>
              <a:buChar char="•"/>
            </a:pPr>
            <a:r>
              <a:rPr lang="en-US" sz="1350" dirty="0">
                <a:solidFill>
                  <a:srgbClr val="D7E5D8"/>
                </a:solidFill>
                <a:latin typeface="Syne" pitchFamily="34" charset="0"/>
                <a:ea typeface="Syne" pitchFamily="34" charset="-122"/>
                <a:cs typeface="Syne" pitchFamily="34" charset="-120"/>
              </a:rPr>
              <a:t>अनुभव और सामाजिक परिवेश से विकास</a:t>
            </a:r>
            <a:endParaRPr lang="en-US" sz="13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1265634"/>
            <a:ext cx="6757868" cy="708779"/>
          </a:xfrm>
          <a:prstGeom prst="rect">
            <a:avLst/>
          </a:prstGeom>
          <a:noFill/>
          <a:ln/>
        </p:spPr>
        <p:txBody>
          <a:bodyPr wrap="none" lIns="0" tIns="0" rIns="0" bIns="0" rtlCol="0" anchor="t"/>
          <a:lstStyle/>
          <a:p>
            <a:pPr algn="l" indent="0" marL="0">
              <a:lnSpc>
                <a:spcPts val="5550"/>
              </a:lnSpc>
              <a:buNone/>
            </a:pPr>
            <a:r>
              <a:rPr lang="en-US" sz="4450" b="1" dirty="0">
                <a:solidFill>
                  <a:srgbClr val="F0F4F1"/>
                </a:solidFill>
                <a:latin typeface="Syne Extra Bold" pitchFamily="34" charset="0"/>
                <a:ea typeface="Syne Extra Bold" pitchFamily="34" charset="-122"/>
                <a:cs typeface="Syne Extra Bold" pitchFamily="34" charset="-120"/>
              </a:rPr>
              <a:t>मनोवृति का विकास और परिवर्तन</a:t>
            </a:r>
            <a:endParaRPr lang="en-US" sz="4450" dirty="0"/>
          </a:p>
        </p:txBody>
      </p:sp>
      <p:sp>
        <p:nvSpPr>
          <p:cNvPr id="3" name="Text 1"/>
          <p:cNvSpPr/>
          <p:nvPr/>
        </p:nvSpPr>
        <p:spPr>
          <a:xfrm>
            <a:off x="793790" y="2428042"/>
            <a:ext cx="13042821" cy="362903"/>
          </a:xfrm>
          <a:prstGeom prst="rect">
            <a:avLst/>
          </a:prstGeom>
          <a:noFill/>
          <a:ln/>
        </p:spPr>
        <p:txBody>
          <a:bodyPr wrap="none" lIns="0" tIns="0" rIns="0" bIns="0" rtlCol="0" anchor="t"/>
          <a:lstStyle/>
          <a:p>
            <a:pPr algn="l" indent="0" marL="0">
              <a:lnSpc>
                <a:spcPts val="2850"/>
              </a:lnSpc>
              <a:buNone/>
            </a:pPr>
            <a:r>
              <a:rPr lang="en-US" sz="1750" dirty="0">
                <a:solidFill>
                  <a:srgbClr val="D7E5D8"/>
                </a:solidFill>
                <a:latin typeface="Syne" pitchFamily="34" charset="0"/>
                <a:ea typeface="Syne" pitchFamily="34" charset="-122"/>
                <a:cs typeface="Syne" pitchFamily="34" charset="-120"/>
              </a:rPr>
              <a:t>मनोवृति जन्म से ही विकसित होना शुरू हो जाती है और जीवन भर आनुवंशिक, सामाजिक और व्यक्तिगत अनुभवों के माध्यम से बदलती रहती है।</a:t>
            </a:r>
            <a:endParaRPr lang="en-US" sz="1750" dirty="0"/>
          </a:p>
        </p:txBody>
      </p:sp>
      <p:sp>
        <p:nvSpPr>
          <p:cNvPr id="4" name="Shape 2"/>
          <p:cNvSpPr/>
          <p:nvPr/>
        </p:nvSpPr>
        <p:spPr>
          <a:xfrm>
            <a:off x="793790" y="3386257"/>
            <a:ext cx="6436400" cy="226814"/>
          </a:xfrm>
          <a:prstGeom prst="roundRect">
            <a:avLst>
              <a:gd name="adj" fmla="val 42003"/>
            </a:avLst>
          </a:prstGeom>
          <a:solidFill>
            <a:srgbClr val="547808"/>
          </a:solidFill>
          <a:ln w="7620">
            <a:solidFill>
              <a:srgbClr val="6D9121"/>
            </a:solidFill>
            <a:prstDash val="solid"/>
          </a:ln>
        </p:spPr>
      </p:sp>
      <p:sp>
        <p:nvSpPr>
          <p:cNvPr id="5" name="Text 3"/>
          <p:cNvSpPr/>
          <p:nvPr/>
        </p:nvSpPr>
        <p:spPr>
          <a:xfrm>
            <a:off x="1020604" y="3839885"/>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D7E5D8"/>
                </a:solidFill>
                <a:latin typeface="Syne Extra Bold" pitchFamily="34" charset="0"/>
                <a:ea typeface="Syne Extra Bold" pitchFamily="34" charset="-122"/>
                <a:cs typeface="Syne Extra Bold" pitchFamily="34" charset="-120"/>
              </a:rPr>
              <a:t>जन्म से प्रारंभ</a:t>
            </a:r>
            <a:endParaRPr lang="en-US" sz="2200" dirty="0"/>
          </a:p>
        </p:txBody>
      </p:sp>
      <p:sp>
        <p:nvSpPr>
          <p:cNvPr id="6" name="Text 4"/>
          <p:cNvSpPr/>
          <p:nvPr/>
        </p:nvSpPr>
        <p:spPr>
          <a:xfrm>
            <a:off x="1020604" y="4330303"/>
            <a:ext cx="5982772" cy="362903"/>
          </a:xfrm>
          <a:prstGeom prst="rect">
            <a:avLst/>
          </a:prstGeom>
          <a:noFill/>
          <a:ln/>
        </p:spPr>
        <p:txBody>
          <a:bodyPr wrap="none" lIns="0" tIns="0" rIns="0" bIns="0" rtlCol="0" anchor="t"/>
          <a:lstStyle/>
          <a:p>
            <a:pPr algn="l" indent="0" marL="0">
              <a:lnSpc>
                <a:spcPts val="2850"/>
              </a:lnSpc>
              <a:buNone/>
            </a:pPr>
            <a:r>
              <a:rPr lang="en-US" sz="1750" dirty="0">
                <a:solidFill>
                  <a:srgbClr val="D7E5D8"/>
                </a:solidFill>
                <a:latin typeface="Syne" pitchFamily="34" charset="0"/>
                <a:ea typeface="Syne" pitchFamily="34" charset="-122"/>
                <a:cs typeface="Syne" pitchFamily="34" charset="-120"/>
              </a:rPr>
              <a:t>आनुवंशिक और सामाजिक कारकों का प्रारंभिक प्रभाव।</a:t>
            </a:r>
            <a:endParaRPr lang="en-US" sz="1750" dirty="0"/>
          </a:p>
        </p:txBody>
      </p:sp>
      <p:sp>
        <p:nvSpPr>
          <p:cNvPr id="7" name="Shape 5"/>
          <p:cNvSpPr/>
          <p:nvPr/>
        </p:nvSpPr>
        <p:spPr>
          <a:xfrm>
            <a:off x="7400211" y="3046095"/>
            <a:ext cx="6436400" cy="226814"/>
          </a:xfrm>
          <a:prstGeom prst="roundRect">
            <a:avLst>
              <a:gd name="adj" fmla="val 42003"/>
            </a:avLst>
          </a:prstGeom>
          <a:solidFill>
            <a:srgbClr val="547808"/>
          </a:solidFill>
          <a:ln w="7620">
            <a:solidFill>
              <a:srgbClr val="6D9121"/>
            </a:solidFill>
            <a:prstDash val="solid"/>
          </a:ln>
        </p:spPr>
      </p:sp>
      <p:sp>
        <p:nvSpPr>
          <p:cNvPr id="8" name="Text 6"/>
          <p:cNvSpPr/>
          <p:nvPr/>
        </p:nvSpPr>
        <p:spPr>
          <a:xfrm>
            <a:off x="7627025" y="3499723"/>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D7E5D8"/>
                </a:solidFill>
                <a:latin typeface="Syne Extra Bold" pitchFamily="34" charset="0"/>
                <a:ea typeface="Syne Extra Bold" pitchFamily="34" charset="-122"/>
                <a:cs typeface="Syne Extra Bold" pitchFamily="34" charset="-120"/>
              </a:rPr>
              <a:t>अनुभव और शिक्षा</a:t>
            </a:r>
            <a:endParaRPr lang="en-US" sz="2200" dirty="0"/>
          </a:p>
        </p:txBody>
      </p:sp>
      <p:sp>
        <p:nvSpPr>
          <p:cNvPr id="9" name="Text 7"/>
          <p:cNvSpPr/>
          <p:nvPr/>
        </p:nvSpPr>
        <p:spPr>
          <a:xfrm>
            <a:off x="7627025" y="3990142"/>
            <a:ext cx="5982772" cy="362903"/>
          </a:xfrm>
          <a:prstGeom prst="rect">
            <a:avLst/>
          </a:prstGeom>
          <a:noFill/>
          <a:ln/>
        </p:spPr>
        <p:txBody>
          <a:bodyPr wrap="none" lIns="0" tIns="0" rIns="0" bIns="0" rtlCol="0" anchor="t"/>
          <a:lstStyle/>
          <a:p>
            <a:pPr algn="l" indent="0" marL="0">
              <a:lnSpc>
                <a:spcPts val="2850"/>
              </a:lnSpc>
              <a:buNone/>
            </a:pPr>
            <a:r>
              <a:rPr lang="en-US" sz="1750" dirty="0">
                <a:solidFill>
                  <a:srgbClr val="D7E5D8"/>
                </a:solidFill>
                <a:latin typeface="Syne" pitchFamily="34" charset="0"/>
                <a:ea typeface="Syne" pitchFamily="34" charset="-122"/>
                <a:cs typeface="Syne" pitchFamily="34" charset="-120"/>
              </a:rPr>
              <a:t>जीवन के अनुभव और औपचारिक शिक्षा से मनोवृति में बदलाव।</a:t>
            </a:r>
            <a:endParaRPr lang="en-US" sz="1750" dirty="0"/>
          </a:p>
        </p:txBody>
      </p:sp>
      <p:sp>
        <p:nvSpPr>
          <p:cNvPr id="10" name="Shape 8"/>
          <p:cNvSpPr/>
          <p:nvPr/>
        </p:nvSpPr>
        <p:spPr>
          <a:xfrm>
            <a:off x="793790" y="5430203"/>
            <a:ext cx="6436400" cy="226814"/>
          </a:xfrm>
          <a:prstGeom prst="roundRect">
            <a:avLst>
              <a:gd name="adj" fmla="val 42003"/>
            </a:avLst>
          </a:prstGeom>
          <a:solidFill>
            <a:srgbClr val="547808"/>
          </a:solidFill>
          <a:ln w="7620">
            <a:solidFill>
              <a:srgbClr val="6D9121"/>
            </a:solidFill>
            <a:prstDash val="solid"/>
          </a:ln>
        </p:spPr>
      </p:sp>
      <p:sp>
        <p:nvSpPr>
          <p:cNvPr id="11" name="Text 9"/>
          <p:cNvSpPr/>
          <p:nvPr/>
        </p:nvSpPr>
        <p:spPr>
          <a:xfrm>
            <a:off x="1020604" y="5883831"/>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D7E5D8"/>
                </a:solidFill>
                <a:latin typeface="Syne Extra Bold" pitchFamily="34" charset="0"/>
                <a:ea typeface="Syne Extra Bold" pitchFamily="34" charset="-122"/>
                <a:cs typeface="Syne Extra Bold" pitchFamily="34" charset="-120"/>
              </a:rPr>
              <a:t>संस्कृति का प्रभाव</a:t>
            </a:r>
            <a:endParaRPr lang="en-US" sz="2200" dirty="0"/>
          </a:p>
        </p:txBody>
      </p:sp>
      <p:sp>
        <p:nvSpPr>
          <p:cNvPr id="12" name="Text 10"/>
          <p:cNvSpPr/>
          <p:nvPr/>
        </p:nvSpPr>
        <p:spPr>
          <a:xfrm>
            <a:off x="1020604" y="6374249"/>
            <a:ext cx="5982772" cy="362903"/>
          </a:xfrm>
          <a:prstGeom prst="rect">
            <a:avLst/>
          </a:prstGeom>
          <a:noFill/>
          <a:ln/>
        </p:spPr>
        <p:txBody>
          <a:bodyPr wrap="none" lIns="0" tIns="0" rIns="0" bIns="0" rtlCol="0" anchor="t"/>
          <a:lstStyle/>
          <a:p>
            <a:pPr algn="l" indent="0" marL="0">
              <a:lnSpc>
                <a:spcPts val="2850"/>
              </a:lnSpc>
              <a:buNone/>
            </a:pPr>
            <a:r>
              <a:rPr lang="en-US" sz="1750" dirty="0">
                <a:solidFill>
                  <a:srgbClr val="D7E5D8"/>
                </a:solidFill>
                <a:latin typeface="Syne" pitchFamily="34" charset="0"/>
                <a:ea typeface="Syne" pitchFamily="34" charset="-122"/>
                <a:cs typeface="Syne" pitchFamily="34" charset="-120"/>
              </a:rPr>
              <a:t>सांस्कृतिक परिवेश और मूल्यों से मनोवृति का आकार लेना।</a:t>
            </a:r>
            <a:endParaRPr lang="en-US" sz="1750" dirty="0"/>
          </a:p>
        </p:txBody>
      </p:sp>
      <p:sp>
        <p:nvSpPr>
          <p:cNvPr id="13" name="Shape 11"/>
          <p:cNvSpPr/>
          <p:nvPr/>
        </p:nvSpPr>
        <p:spPr>
          <a:xfrm>
            <a:off x="7400211" y="5090041"/>
            <a:ext cx="6436400" cy="226814"/>
          </a:xfrm>
          <a:prstGeom prst="roundRect">
            <a:avLst>
              <a:gd name="adj" fmla="val 42003"/>
            </a:avLst>
          </a:prstGeom>
          <a:solidFill>
            <a:srgbClr val="547808"/>
          </a:solidFill>
          <a:ln w="7620">
            <a:solidFill>
              <a:srgbClr val="6D9121"/>
            </a:solidFill>
            <a:prstDash val="solid"/>
          </a:ln>
        </p:spPr>
      </p:sp>
      <p:sp>
        <p:nvSpPr>
          <p:cNvPr id="14" name="Text 12"/>
          <p:cNvSpPr/>
          <p:nvPr/>
        </p:nvSpPr>
        <p:spPr>
          <a:xfrm>
            <a:off x="7627025" y="5543669"/>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D7E5D8"/>
                </a:solidFill>
                <a:latin typeface="Syne Extra Bold" pitchFamily="34" charset="0"/>
                <a:ea typeface="Syne Extra Bold" pitchFamily="34" charset="-122"/>
                <a:cs typeface="Syne Extra Bold" pitchFamily="34" charset="-120"/>
              </a:rPr>
              <a:t>गतिशीलता</a:t>
            </a:r>
            <a:endParaRPr lang="en-US" sz="2200" dirty="0"/>
          </a:p>
        </p:txBody>
      </p:sp>
      <p:sp>
        <p:nvSpPr>
          <p:cNvPr id="15" name="Text 13"/>
          <p:cNvSpPr/>
          <p:nvPr/>
        </p:nvSpPr>
        <p:spPr>
          <a:xfrm>
            <a:off x="7627025" y="6034088"/>
            <a:ext cx="5982772" cy="362903"/>
          </a:xfrm>
          <a:prstGeom prst="rect">
            <a:avLst/>
          </a:prstGeom>
          <a:noFill/>
          <a:ln/>
        </p:spPr>
        <p:txBody>
          <a:bodyPr wrap="none" lIns="0" tIns="0" rIns="0" bIns="0" rtlCol="0" anchor="t"/>
          <a:lstStyle/>
          <a:p>
            <a:pPr algn="l" indent="0" marL="0">
              <a:lnSpc>
                <a:spcPts val="2850"/>
              </a:lnSpc>
              <a:buNone/>
            </a:pPr>
            <a:r>
              <a:rPr lang="en-US" sz="1750" dirty="0">
                <a:solidFill>
                  <a:srgbClr val="D7E5D8"/>
                </a:solidFill>
                <a:latin typeface="Syne" pitchFamily="34" charset="0"/>
                <a:ea typeface="Syne" pitchFamily="34" charset="-122"/>
                <a:cs typeface="Syne" pitchFamily="34" charset="-120"/>
              </a:rPr>
              <a:t>सत्त्व, रजस, तमस का संतुलन लगातार बदलता रहता है।</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1093946"/>
            <a:ext cx="6337102" cy="708779"/>
          </a:xfrm>
          <a:prstGeom prst="rect">
            <a:avLst/>
          </a:prstGeom>
          <a:noFill/>
          <a:ln/>
        </p:spPr>
        <p:txBody>
          <a:bodyPr wrap="none" lIns="0" tIns="0" rIns="0" bIns="0" rtlCol="0" anchor="t"/>
          <a:lstStyle/>
          <a:p>
            <a:pPr algn="l" indent="0" marL="0">
              <a:lnSpc>
                <a:spcPts val="5550"/>
              </a:lnSpc>
              <a:buNone/>
            </a:pPr>
            <a:r>
              <a:rPr lang="en-US" sz="4450" b="1" dirty="0">
                <a:solidFill>
                  <a:srgbClr val="F0F4F1"/>
                </a:solidFill>
                <a:latin typeface="Syne Extra Bold" pitchFamily="34" charset="0"/>
                <a:ea typeface="Syne Extra Bold" pitchFamily="34" charset="-122"/>
                <a:cs typeface="Syne Extra Bold" pitchFamily="34" charset="-120"/>
              </a:rPr>
              <a:t>मनोवृति के व्यवहारिक उदाहरण</a:t>
            </a:r>
            <a:endParaRPr lang="en-US" sz="4450" dirty="0"/>
          </a:p>
        </p:txBody>
      </p:sp>
      <p:sp>
        <p:nvSpPr>
          <p:cNvPr id="3" name="Text 1"/>
          <p:cNvSpPr/>
          <p:nvPr/>
        </p:nvSpPr>
        <p:spPr>
          <a:xfrm>
            <a:off x="793790" y="2256353"/>
            <a:ext cx="13042821" cy="362903"/>
          </a:xfrm>
          <a:prstGeom prst="rect">
            <a:avLst/>
          </a:prstGeom>
          <a:noFill/>
          <a:ln/>
        </p:spPr>
        <p:txBody>
          <a:bodyPr wrap="none" lIns="0" tIns="0" rIns="0" bIns="0" rtlCol="0" anchor="t"/>
          <a:lstStyle/>
          <a:p>
            <a:pPr algn="l" indent="0" marL="0">
              <a:lnSpc>
                <a:spcPts val="2850"/>
              </a:lnSpc>
              <a:buNone/>
            </a:pPr>
            <a:r>
              <a:rPr lang="en-US" sz="1750" dirty="0">
                <a:solidFill>
                  <a:srgbClr val="D7E5D8"/>
                </a:solidFill>
                <a:latin typeface="Syne" pitchFamily="34" charset="0"/>
                <a:ea typeface="Syne" pitchFamily="34" charset="-122"/>
                <a:cs typeface="Syne" pitchFamily="34" charset="-120"/>
              </a:rPr>
              <a:t>मनोवृति के विभिन्न गुण व्यक्ति के दैनिक व्यवहार और निर्णय लेने की प्रक्रियाओं में स्पष्ट रूप से दिखाई देते हैं।</a:t>
            </a:r>
            <a:endParaRPr lang="en-US" sz="1750" dirty="0"/>
          </a:p>
        </p:txBody>
      </p:sp>
      <p:pic>
        <p:nvPicPr>
          <p:cNvPr id="4" name="Image 0" descr="preencoded.png">    </p:cNvPr>
          <p:cNvPicPr>
            <a:picLocks noChangeAspect="1"/>
          </p:cNvPicPr>
          <p:nvPr/>
        </p:nvPicPr>
        <p:blipFill>
          <a:blip r:embed="rId1"/>
          <a:stretch>
            <a:fillRect/>
          </a:stretch>
        </p:blipFill>
        <p:spPr>
          <a:xfrm>
            <a:off x="801410" y="3020378"/>
            <a:ext cx="4221599" cy="2721888"/>
          </a:xfrm>
          <a:prstGeom prst="rect">
            <a:avLst/>
          </a:prstGeom>
        </p:spPr>
      </p:pic>
      <p:pic>
        <p:nvPicPr>
          <p:cNvPr id="5" name="Image 1" descr="preencoded.png">    </p:cNvPr>
          <p:cNvPicPr>
            <a:picLocks noChangeAspect="1"/>
          </p:cNvPicPr>
          <p:nvPr/>
        </p:nvPicPr>
        <p:blipFill>
          <a:blip r:embed="rId2"/>
          <a:stretch>
            <a:fillRect/>
          </a:stretch>
        </p:blipFill>
        <p:spPr>
          <a:xfrm>
            <a:off x="5204460" y="3020378"/>
            <a:ext cx="4221599" cy="2721888"/>
          </a:xfrm>
          <a:prstGeom prst="rect">
            <a:avLst/>
          </a:prstGeom>
        </p:spPr>
      </p:pic>
      <p:pic>
        <p:nvPicPr>
          <p:cNvPr id="6" name="Image 2" descr="preencoded.png">    </p:cNvPr>
          <p:cNvPicPr>
            <a:picLocks noChangeAspect="1"/>
          </p:cNvPicPr>
          <p:nvPr/>
        </p:nvPicPr>
        <p:blipFill>
          <a:blip r:embed="rId3"/>
          <a:stretch>
            <a:fillRect/>
          </a:stretch>
        </p:blipFill>
        <p:spPr>
          <a:xfrm>
            <a:off x="9607510" y="3020378"/>
            <a:ext cx="4221599" cy="2721888"/>
          </a:xfrm>
          <a:prstGeom prst="rect">
            <a:avLst/>
          </a:prstGeom>
        </p:spPr>
      </p:pic>
      <p:sp>
        <p:nvSpPr>
          <p:cNvPr id="7" name="Text 2"/>
          <p:cNvSpPr/>
          <p:nvPr/>
        </p:nvSpPr>
        <p:spPr>
          <a:xfrm>
            <a:off x="793790" y="5888236"/>
            <a:ext cx="13042821" cy="362903"/>
          </a:xfrm>
          <a:prstGeom prst="rect">
            <a:avLst/>
          </a:prstGeom>
          <a:noFill/>
          <a:ln/>
        </p:spPr>
        <p:txBody>
          <a:bodyPr wrap="none" lIns="0" tIns="0" rIns="0" bIns="0" rtlCol="0" anchor="t"/>
          <a:lstStyle/>
          <a:p>
            <a:pPr algn="l" marL="342900" indent="-342900">
              <a:lnSpc>
                <a:spcPts val="2850"/>
              </a:lnSpc>
              <a:buSzPct val="100000"/>
              <a:buChar char="•"/>
            </a:pPr>
            <a:r>
              <a:rPr lang="en-US" sz="1750" b="1" dirty="0">
                <a:solidFill>
                  <a:srgbClr val="D7E5D8"/>
                </a:solidFill>
                <a:latin typeface="Syne" pitchFamily="34" charset="0"/>
                <a:ea typeface="Syne" pitchFamily="34" charset="-122"/>
                <a:cs typeface="Syne" pitchFamily="34" charset="-120"/>
              </a:rPr>
              <a:t>सत्त्व प्रधान व्यक्ति:</a:t>
            </a:r>
            <a:pPr algn="l" indent="0" marL="0">
              <a:lnSpc>
                <a:spcPts val="2850"/>
              </a:lnSpc>
              <a:buNone/>
            </a:pPr>
            <a:r>
              <a:rPr lang="en-US" sz="1750" dirty="0">
                <a:solidFill>
                  <a:srgbClr val="D7E5D8"/>
                </a:solidFill>
                <a:latin typeface="Syne" pitchFamily="34" charset="0"/>
                <a:ea typeface="Syne" pitchFamily="34" charset="-122"/>
                <a:cs typeface="Syne" pitchFamily="34" charset="-120"/>
              </a:rPr>
              <a:t> संयमित और सहानुभूतिपूर्ण निर्णय लेते हैं, नैतिक सिद्धांतों का पालन करते हैं।</a:t>
            </a:r>
            <a:endParaRPr lang="en-US" sz="1750" dirty="0"/>
          </a:p>
        </p:txBody>
      </p:sp>
      <p:sp>
        <p:nvSpPr>
          <p:cNvPr id="8" name="Text 3"/>
          <p:cNvSpPr/>
          <p:nvPr/>
        </p:nvSpPr>
        <p:spPr>
          <a:xfrm>
            <a:off x="793790" y="6330434"/>
            <a:ext cx="13042821" cy="362903"/>
          </a:xfrm>
          <a:prstGeom prst="rect">
            <a:avLst/>
          </a:prstGeom>
          <a:noFill/>
          <a:ln/>
        </p:spPr>
        <p:txBody>
          <a:bodyPr wrap="none" lIns="0" tIns="0" rIns="0" bIns="0" rtlCol="0" anchor="t"/>
          <a:lstStyle/>
          <a:p>
            <a:pPr algn="l" marL="342900" indent="-342900">
              <a:lnSpc>
                <a:spcPts val="2850"/>
              </a:lnSpc>
              <a:buSzPct val="100000"/>
              <a:buChar char="•"/>
            </a:pPr>
            <a:r>
              <a:rPr lang="en-US" sz="1750" b="1" dirty="0">
                <a:solidFill>
                  <a:srgbClr val="D7E5D8"/>
                </a:solidFill>
                <a:latin typeface="Syne" pitchFamily="34" charset="0"/>
                <a:ea typeface="Syne" pitchFamily="34" charset="-122"/>
                <a:cs typeface="Syne" pitchFamily="34" charset="-120"/>
              </a:rPr>
              <a:t>रजस प्रधान व्यक्ति:</a:t>
            </a:r>
            <a:pPr algn="l" indent="0" marL="0">
              <a:lnSpc>
                <a:spcPts val="2850"/>
              </a:lnSpc>
              <a:buNone/>
            </a:pPr>
            <a:r>
              <a:rPr lang="en-US" sz="1750" dirty="0">
                <a:solidFill>
                  <a:srgbClr val="D7E5D8"/>
                </a:solidFill>
                <a:latin typeface="Syne" pitchFamily="34" charset="0"/>
                <a:ea typeface="Syne" pitchFamily="34" charset="-122"/>
                <a:cs typeface="Syne" pitchFamily="34" charset="-120"/>
              </a:rPr>
              <a:t> नेतृत्व की भूमिका में सक्रिय होते हैं, आवेगपूर्ण प्रतिक्रियाएं दे सकते हैं, महत्वाकांक्षी होते हैं।</a:t>
            </a:r>
            <a:endParaRPr lang="en-US" sz="1750" dirty="0"/>
          </a:p>
        </p:txBody>
      </p:sp>
      <p:sp>
        <p:nvSpPr>
          <p:cNvPr id="9" name="Text 4"/>
          <p:cNvSpPr/>
          <p:nvPr/>
        </p:nvSpPr>
        <p:spPr>
          <a:xfrm>
            <a:off x="793790" y="6772632"/>
            <a:ext cx="13042821" cy="362903"/>
          </a:xfrm>
          <a:prstGeom prst="rect">
            <a:avLst/>
          </a:prstGeom>
          <a:noFill/>
          <a:ln/>
        </p:spPr>
        <p:txBody>
          <a:bodyPr wrap="none" lIns="0" tIns="0" rIns="0" bIns="0" rtlCol="0" anchor="t"/>
          <a:lstStyle/>
          <a:p>
            <a:pPr algn="l" marL="342900" indent="-342900">
              <a:lnSpc>
                <a:spcPts val="2850"/>
              </a:lnSpc>
              <a:buSzPct val="100000"/>
              <a:buChar char="•"/>
            </a:pPr>
            <a:r>
              <a:rPr lang="en-US" sz="1750" b="1" dirty="0">
                <a:solidFill>
                  <a:srgbClr val="D7E5D8"/>
                </a:solidFill>
                <a:latin typeface="Syne" pitchFamily="34" charset="0"/>
                <a:ea typeface="Syne" pitchFamily="34" charset="-122"/>
                <a:cs typeface="Syne" pitchFamily="34" charset="-120"/>
              </a:rPr>
              <a:t>तमस प्रधान व्यक्ति:</a:t>
            </a:r>
            <a:pPr algn="l" indent="0" marL="0">
              <a:lnSpc>
                <a:spcPts val="2850"/>
              </a:lnSpc>
              <a:buNone/>
            </a:pPr>
            <a:r>
              <a:rPr lang="en-US" sz="1750" dirty="0">
                <a:solidFill>
                  <a:srgbClr val="D7E5D8"/>
                </a:solidFill>
                <a:latin typeface="Syne" pitchFamily="34" charset="0"/>
                <a:ea typeface="Syne" pitchFamily="34" charset="-122"/>
                <a:cs typeface="Syne" pitchFamily="34" charset="-120"/>
              </a:rPr>
              <a:t> आलस्य और भ्रम की स्थिति में रहते हैं, निर्णय लेने में विलंब करते हैं।</a:t>
            </a:r>
            <a:endParaRPr lang="en-US" sz="17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1607463"/>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F0F4F1"/>
                </a:solidFill>
                <a:latin typeface="Syne Extra Bold" pitchFamily="34" charset="0"/>
                <a:ea typeface="Syne Extra Bold" pitchFamily="34" charset="-122"/>
                <a:cs typeface="Syne Extra Bold" pitchFamily="34" charset="-120"/>
              </a:rPr>
              <a:t>निष्कर्ष</a:t>
            </a:r>
            <a:endParaRPr lang="en-US" sz="4450" dirty="0"/>
          </a:p>
        </p:txBody>
      </p:sp>
      <p:sp>
        <p:nvSpPr>
          <p:cNvPr id="3" name="Text 1"/>
          <p:cNvSpPr/>
          <p:nvPr/>
        </p:nvSpPr>
        <p:spPr>
          <a:xfrm>
            <a:off x="793790" y="2769870"/>
            <a:ext cx="13042821" cy="725805"/>
          </a:xfrm>
          <a:prstGeom prst="rect">
            <a:avLst/>
          </a:prstGeom>
          <a:noFill/>
          <a:ln/>
        </p:spPr>
        <p:txBody>
          <a:bodyPr wrap="square" lIns="0" tIns="0" rIns="0" bIns="0" rtlCol="0" anchor="t"/>
          <a:lstStyle/>
          <a:p>
            <a:pPr algn="l" indent="0" marL="0">
              <a:lnSpc>
                <a:spcPts val="2850"/>
              </a:lnSpc>
              <a:buNone/>
            </a:pPr>
            <a:r>
              <a:rPr lang="en-US" sz="1750" dirty="0">
                <a:solidFill>
                  <a:srgbClr val="D7E5D8"/>
                </a:solidFill>
                <a:latin typeface="Syne" pitchFamily="34" charset="0"/>
                <a:ea typeface="Syne" pitchFamily="34" charset="-122"/>
                <a:cs typeface="Syne" pitchFamily="34" charset="-120"/>
              </a:rPr>
              <a:t>मनोवृति मनोविज्ञान का मूल आधार है, और त्रिगुणात्मक सिद्धांत इसकी गहरी समझ प्रदान करता है। इसके घटकों का ज्ञान व्यक्तिगत विकास और सामाजिक व्यवहार को बेहतर बनाने में सहायक होता है।</a:t>
            </a:r>
            <a:endParaRPr lang="en-US" sz="1750" dirty="0"/>
          </a:p>
        </p:txBody>
      </p:sp>
      <p:sp>
        <p:nvSpPr>
          <p:cNvPr id="4" name="Shape 2"/>
          <p:cNvSpPr/>
          <p:nvPr/>
        </p:nvSpPr>
        <p:spPr>
          <a:xfrm>
            <a:off x="793790" y="3750826"/>
            <a:ext cx="6407944" cy="1322189"/>
          </a:xfrm>
          <a:prstGeom prst="roundRect">
            <a:avLst>
              <a:gd name="adj" fmla="val 7205"/>
            </a:avLst>
          </a:prstGeom>
          <a:solidFill>
            <a:srgbClr val="547808"/>
          </a:solidFill>
          <a:ln w="7620">
            <a:solidFill>
              <a:srgbClr val="6D9121"/>
            </a:solidFill>
            <a:prstDash val="solid"/>
          </a:ln>
        </p:spPr>
      </p:sp>
      <p:sp>
        <p:nvSpPr>
          <p:cNvPr id="5" name="Text 3"/>
          <p:cNvSpPr/>
          <p:nvPr/>
        </p:nvSpPr>
        <p:spPr>
          <a:xfrm>
            <a:off x="1028224" y="3985260"/>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FFFFFF"/>
                </a:solidFill>
                <a:latin typeface="Syne Extra Bold" pitchFamily="34" charset="0"/>
                <a:ea typeface="Syne Extra Bold" pitchFamily="34" charset="-122"/>
                <a:cs typeface="Syne Extra Bold" pitchFamily="34" charset="-120"/>
              </a:rPr>
              <a:t>मूल आधार</a:t>
            </a:r>
            <a:endParaRPr lang="en-US" sz="2200" dirty="0"/>
          </a:p>
        </p:txBody>
      </p:sp>
      <p:sp>
        <p:nvSpPr>
          <p:cNvPr id="6" name="Text 4"/>
          <p:cNvSpPr/>
          <p:nvPr/>
        </p:nvSpPr>
        <p:spPr>
          <a:xfrm>
            <a:off x="1028224" y="4475678"/>
            <a:ext cx="5939076" cy="362903"/>
          </a:xfrm>
          <a:prstGeom prst="rect">
            <a:avLst/>
          </a:prstGeom>
          <a:noFill/>
          <a:ln/>
        </p:spPr>
        <p:txBody>
          <a:bodyPr wrap="none" lIns="0" tIns="0" rIns="0" bIns="0" rtlCol="0" anchor="t"/>
          <a:lstStyle/>
          <a:p>
            <a:pPr algn="l" indent="0" marL="0">
              <a:lnSpc>
                <a:spcPts val="2850"/>
              </a:lnSpc>
              <a:buNone/>
            </a:pPr>
            <a:r>
              <a:rPr lang="en-US" sz="1750" dirty="0">
                <a:solidFill>
                  <a:srgbClr val="FFFFFF"/>
                </a:solidFill>
                <a:latin typeface="Syne" pitchFamily="34" charset="0"/>
                <a:ea typeface="Syne" pitchFamily="34" charset="-122"/>
                <a:cs typeface="Syne" pitchFamily="34" charset="-120"/>
              </a:rPr>
              <a:t>मनोवृति मनोविज्ञान के अध्ययन का केंद्र बिंदु है।</a:t>
            </a:r>
            <a:endParaRPr lang="en-US" sz="1750" dirty="0"/>
          </a:p>
        </p:txBody>
      </p:sp>
      <p:sp>
        <p:nvSpPr>
          <p:cNvPr id="7" name="Shape 5"/>
          <p:cNvSpPr/>
          <p:nvPr/>
        </p:nvSpPr>
        <p:spPr>
          <a:xfrm>
            <a:off x="7428548" y="3750826"/>
            <a:ext cx="6408063" cy="1322189"/>
          </a:xfrm>
          <a:prstGeom prst="roundRect">
            <a:avLst>
              <a:gd name="adj" fmla="val 7205"/>
            </a:avLst>
          </a:prstGeom>
          <a:solidFill>
            <a:srgbClr val="547808"/>
          </a:solidFill>
          <a:ln w="7620">
            <a:solidFill>
              <a:srgbClr val="6D9121"/>
            </a:solidFill>
            <a:prstDash val="solid"/>
          </a:ln>
        </p:spPr>
      </p:sp>
      <p:sp>
        <p:nvSpPr>
          <p:cNvPr id="8" name="Text 6"/>
          <p:cNvSpPr/>
          <p:nvPr/>
        </p:nvSpPr>
        <p:spPr>
          <a:xfrm>
            <a:off x="7662982" y="3985260"/>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FFFFFF"/>
                </a:solidFill>
                <a:latin typeface="Syne Extra Bold" pitchFamily="34" charset="0"/>
                <a:ea typeface="Syne Extra Bold" pitchFamily="34" charset="-122"/>
                <a:cs typeface="Syne Extra Bold" pitchFamily="34" charset="-120"/>
              </a:rPr>
              <a:t>गहरी समझ</a:t>
            </a:r>
            <a:endParaRPr lang="en-US" sz="2200" dirty="0"/>
          </a:p>
        </p:txBody>
      </p:sp>
      <p:sp>
        <p:nvSpPr>
          <p:cNvPr id="9" name="Text 7"/>
          <p:cNvSpPr/>
          <p:nvPr/>
        </p:nvSpPr>
        <p:spPr>
          <a:xfrm>
            <a:off x="7662982" y="4475678"/>
            <a:ext cx="5939195" cy="362903"/>
          </a:xfrm>
          <a:prstGeom prst="rect">
            <a:avLst/>
          </a:prstGeom>
          <a:noFill/>
          <a:ln/>
        </p:spPr>
        <p:txBody>
          <a:bodyPr wrap="none" lIns="0" tIns="0" rIns="0" bIns="0" rtlCol="0" anchor="t"/>
          <a:lstStyle/>
          <a:p>
            <a:pPr algn="l" indent="0" marL="0">
              <a:lnSpc>
                <a:spcPts val="2850"/>
              </a:lnSpc>
              <a:buNone/>
            </a:pPr>
            <a:r>
              <a:rPr lang="en-US" sz="1750" dirty="0">
                <a:solidFill>
                  <a:srgbClr val="FFFFFF"/>
                </a:solidFill>
                <a:latin typeface="Syne" pitchFamily="34" charset="0"/>
                <a:ea typeface="Syne" pitchFamily="34" charset="-122"/>
                <a:cs typeface="Syne" pitchFamily="34" charset="-120"/>
              </a:rPr>
              <a:t>त्रिगुणात्मक सिद्धांत से मनोवृति का विश्लेषण सरल होता है।</a:t>
            </a:r>
            <a:endParaRPr lang="en-US" sz="1750" dirty="0"/>
          </a:p>
        </p:txBody>
      </p:sp>
      <p:sp>
        <p:nvSpPr>
          <p:cNvPr id="10" name="Shape 8"/>
          <p:cNvSpPr/>
          <p:nvPr/>
        </p:nvSpPr>
        <p:spPr>
          <a:xfrm>
            <a:off x="793790" y="5299829"/>
            <a:ext cx="6407944" cy="1322189"/>
          </a:xfrm>
          <a:prstGeom prst="roundRect">
            <a:avLst>
              <a:gd name="adj" fmla="val 7205"/>
            </a:avLst>
          </a:prstGeom>
          <a:solidFill>
            <a:srgbClr val="547808"/>
          </a:solidFill>
          <a:ln w="7620">
            <a:solidFill>
              <a:srgbClr val="6D9121"/>
            </a:solidFill>
            <a:prstDash val="solid"/>
          </a:ln>
        </p:spPr>
      </p:sp>
      <p:sp>
        <p:nvSpPr>
          <p:cNvPr id="11" name="Text 9"/>
          <p:cNvSpPr/>
          <p:nvPr/>
        </p:nvSpPr>
        <p:spPr>
          <a:xfrm>
            <a:off x="1028224" y="5534263"/>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FFFFFF"/>
                </a:solidFill>
                <a:latin typeface="Syne Extra Bold" pitchFamily="34" charset="0"/>
                <a:ea typeface="Syne Extra Bold" pitchFamily="34" charset="-122"/>
                <a:cs typeface="Syne Extra Bold" pitchFamily="34" charset="-120"/>
              </a:rPr>
              <a:t>व्यक्तिगत विकास</a:t>
            </a:r>
            <a:endParaRPr lang="en-US" sz="2200" dirty="0"/>
          </a:p>
        </p:txBody>
      </p:sp>
      <p:sp>
        <p:nvSpPr>
          <p:cNvPr id="12" name="Text 10"/>
          <p:cNvSpPr/>
          <p:nvPr/>
        </p:nvSpPr>
        <p:spPr>
          <a:xfrm>
            <a:off x="1028224" y="6024682"/>
            <a:ext cx="5939076" cy="362903"/>
          </a:xfrm>
          <a:prstGeom prst="rect">
            <a:avLst/>
          </a:prstGeom>
          <a:noFill/>
          <a:ln/>
        </p:spPr>
        <p:txBody>
          <a:bodyPr wrap="none" lIns="0" tIns="0" rIns="0" bIns="0" rtlCol="0" anchor="t"/>
          <a:lstStyle/>
          <a:p>
            <a:pPr algn="l" indent="0" marL="0">
              <a:lnSpc>
                <a:spcPts val="2850"/>
              </a:lnSpc>
              <a:buNone/>
            </a:pPr>
            <a:r>
              <a:rPr lang="en-US" sz="1750" dirty="0">
                <a:solidFill>
                  <a:srgbClr val="FFFFFF"/>
                </a:solidFill>
                <a:latin typeface="Syne" pitchFamily="34" charset="0"/>
                <a:ea typeface="Syne" pitchFamily="34" charset="-122"/>
                <a:cs typeface="Syne" pitchFamily="34" charset="-120"/>
              </a:rPr>
              <a:t>मनोवृति के घटकों को समझने से आत्म-सुधार में मदद मिलती है।</a:t>
            </a:r>
            <a:endParaRPr lang="en-US" sz="1750" dirty="0"/>
          </a:p>
        </p:txBody>
      </p:sp>
      <p:sp>
        <p:nvSpPr>
          <p:cNvPr id="13" name="Shape 11"/>
          <p:cNvSpPr/>
          <p:nvPr/>
        </p:nvSpPr>
        <p:spPr>
          <a:xfrm>
            <a:off x="7428548" y="5299829"/>
            <a:ext cx="6408063" cy="1322189"/>
          </a:xfrm>
          <a:prstGeom prst="roundRect">
            <a:avLst>
              <a:gd name="adj" fmla="val 7205"/>
            </a:avLst>
          </a:prstGeom>
          <a:solidFill>
            <a:srgbClr val="547808"/>
          </a:solidFill>
          <a:ln w="7620">
            <a:solidFill>
              <a:srgbClr val="6D9121"/>
            </a:solidFill>
            <a:prstDash val="solid"/>
          </a:ln>
        </p:spPr>
      </p:sp>
      <p:sp>
        <p:nvSpPr>
          <p:cNvPr id="14" name="Text 12"/>
          <p:cNvSpPr/>
          <p:nvPr/>
        </p:nvSpPr>
        <p:spPr>
          <a:xfrm>
            <a:off x="7662982" y="5534263"/>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FFFFFF"/>
                </a:solidFill>
                <a:latin typeface="Syne Extra Bold" pitchFamily="34" charset="0"/>
                <a:ea typeface="Syne Extra Bold" pitchFamily="34" charset="-122"/>
                <a:cs typeface="Syne Extra Bold" pitchFamily="34" charset="-120"/>
              </a:rPr>
              <a:t>सामाजिक व्यवहार</a:t>
            </a:r>
            <a:endParaRPr lang="en-US" sz="2200" dirty="0"/>
          </a:p>
        </p:txBody>
      </p:sp>
      <p:sp>
        <p:nvSpPr>
          <p:cNvPr id="15" name="Text 13"/>
          <p:cNvSpPr/>
          <p:nvPr/>
        </p:nvSpPr>
        <p:spPr>
          <a:xfrm>
            <a:off x="7662982" y="6024682"/>
            <a:ext cx="5939195" cy="362903"/>
          </a:xfrm>
          <a:prstGeom prst="rect">
            <a:avLst/>
          </a:prstGeom>
          <a:noFill/>
          <a:ln/>
        </p:spPr>
        <p:txBody>
          <a:bodyPr wrap="none" lIns="0" tIns="0" rIns="0" bIns="0" rtlCol="0" anchor="t"/>
          <a:lstStyle/>
          <a:p>
            <a:pPr algn="l" indent="0" marL="0">
              <a:lnSpc>
                <a:spcPts val="2850"/>
              </a:lnSpc>
              <a:buNone/>
            </a:pPr>
            <a:r>
              <a:rPr lang="en-US" sz="1750" dirty="0">
                <a:solidFill>
                  <a:srgbClr val="FFFFFF"/>
                </a:solidFill>
                <a:latin typeface="Syne" pitchFamily="34" charset="0"/>
                <a:ea typeface="Syne" pitchFamily="34" charset="-122"/>
                <a:cs typeface="Syne" pitchFamily="34" charset="-120"/>
              </a:rPr>
              <a:t>दूसरों की मनोवृति को समझने से बेहतर सामाजिक अंतःक्रिया होती है।</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8</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Calibri</vt:lpstr>
      <vt:lpstr>Office Theme</vt:lpstr>
      <vt:lpstr>Slide 1</vt:lpstr>
      <vt:lpstr>Slide 2</vt:lpstr>
      <vt:lpstr>Slide 3</vt:lpstr>
      <vt:lpstr>Slide 4</vt:lpstr>
      <vt:lpstr>Slide 5</vt:lpstr>
      <vt:lpstr>Slide 6</vt:lpstr>
      <vt:lpstr>Slide 7</vt:lpstr>
      <vt:lpstr>Slide 8</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2025-07-23T01:43:49Z</dcterms:created>
  <dcterms:modified xsi:type="dcterms:W3CDTF">2025-07-23T01:43:49Z</dcterms:modified>
</cp:coreProperties>
</file>